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5" r:id="rId2"/>
    <p:sldMasterId id="2147483697" r:id="rId3"/>
  </p:sldMasterIdLst>
  <p:notesMasterIdLst>
    <p:notesMasterId r:id="rId99"/>
  </p:notesMasterIdLst>
  <p:handoutMasterIdLst>
    <p:handoutMasterId r:id="rId100"/>
  </p:handoutMasterIdLst>
  <p:sldIdLst>
    <p:sldId id="310" r:id="rId4"/>
    <p:sldId id="311" r:id="rId5"/>
    <p:sldId id="670" r:id="rId6"/>
    <p:sldId id="683" r:id="rId7"/>
    <p:sldId id="323" r:id="rId8"/>
    <p:sldId id="685" r:id="rId9"/>
    <p:sldId id="686" r:id="rId10"/>
    <p:sldId id="687" r:id="rId11"/>
    <p:sldId id="731" r:id="rId12"/>
    <p:sldId id="688" r:id="rId13"/>
    <p:sldId id="719" r:id="rId14"/>
    <p:sldId id="705" r:id="rId15"/>
    <p:sldId id="690" r:id="rId16"/>
    <p:sldId id="691" r:id="rId17"/>
    <p:sldId id="692" r:id="rId18"/>
    <p:sldId id="733" r:id="rId19"/>
    <p:sldId id="693" r:id="rId20"/>
    <p:sldId id="695" r:id="rId21"/>
    <p:sldId id="696" r:id="rId22"/>
    <p:sldId id="697" r:id="rId23"/>
    <p:sldId id="698" r:id="rId24"/>
    <p:sldId id="699" r:id="rId25"/>
    <p:sldId id="720" r:id="rId26"/>
    <p:sldId id="700" r:id="rId27"/>
    <p:sldId id="701" r:id="rId28"/>
    <p:sldId id="702" r:id="rId29"/>
    <p:sldId id="703" r:id="rId30"/>
    <p:sldId id="704" r:id="rId31"/>
    <p:sldId id="732" r:id="rId32"/>
    <p:sldId id="609" r:id="rId33"/>
    <p:sldId id="676" r:id="rId34"/>
    <p:sldId id="681" r:id="rId35"/>
    <p:sldId id="682" r:id="rId36"/>
    <p:sldId id="573" r:id="rId37"/>
    <p:sldId id="640" r:id="rId38"/>
    <p:sldId id="679" r:id="rId39"/>
    <p:sldId id="675" r:id="rId40"/>
    <p:sldId id="537" r:id="rId41"/>
    <p:sldId id="543" r:id="rId42"/>
    <p:sldId id="622" r:id="rId43"/>
    <p:sldId id="624" r:id="rId44"/>
    <p:sldId id="677" r:id="rId45"/>
    <p:sldId id="678" r:id="rId46"/>
    <p:sldId id="623" r:id="rId47"/>
    <p:sldId id="721" r:id="rId48"/>
    <p:sldId id="722" r:id="rId49"/>
    <p:sldId id="723" r:id="rId50"/>
    <p:sldId id="724" r:id="rId51"/>
    <p:sldId id="725" r:id="rId52"/>
    <p:sldId id="726" r:id="rId53"/>
    <p:sldId id="727" r:id="rId54"/>
    <p:sldId id="728" r:id="rId55"/>
    <p:sldId id="729" r:id="rId56"/>
    <p:sldId id="730" r:id="rId57"/>
    <p:sldId id="637" r:id="rId58"/>
    <p:sldId id="638" r:id="rId59"/>
    <p:sldId id="639" r:id="rId60"/>
    <p:sldId id="680" r:id="rId61"/>
    <p:sldId id="706" r:id="rId62"/>
    <p:sldId id="707" r:id="rId63"/>
    <p:sldId id="708" r:id="rId64"/>
    <p:sldId id="709" r:id="rId65"/>
    <p:sldId id="710" r:id="rId66"/>
    <p:sldId id="711" r:id="rId67"/>
    <p:sldId id="712" r:id="rId68"/>
    <p:sldId id="713" r:id="rId69"/>
    <p:sldId id="714" r:id="rId70"/>
    <p:sldId id="715" r:id="rId71"/>
    <p:sldId id="716" r:id="rId72"/>
    <p:sldId id="717" r:id="rId73"/>
    <p:sldId id="718" r:id="rId74"/>
    <p:sldId id="664" r:id="rId75"/>
    <p:sldId id="665" r:id="rId76"/>
    <p:sldId id="666" r:id="rId77"/>
    <p:sldId id="667" r:id="rId78"/>
    <p:sldId id="668" r:id="rId79"/>
    <p:sldId id="615" r:id="rId80"/>
    <p:sldId id="649" r:id="rId81"/>
    <p:sldId id="734" r:id="rId82"/>
    <p:sldId id="735" r:id="rId83"/>
    <p:sldId id="736" r:id="rId84"/>
    <p:sldId id="737" r:id="rId85"/>
    <p:sldId id="738" r:id="rId86"/>
    <p:sldId id="739" r:id="rId87"/>
    <p:sldId id="740" r:id="rId88"/>
    <p:sldId id="741" r:id="rId89"/>
    <p:sldId id="742" r:id="rId90"/>
    <p:sldId id="743" r:id="rId91"/>
    <p:sldId id="744" r:id="rId92"/>
    <p:sldId id="745" r:id="rId93"/>
    <p:sldId id="746" r:id="rId94"/>
    <p:sldId id="747" r:id="rId95"/>
    <p:sldId id="575" r:id="rId96"/>
    <p:sldId id="577" r:id="rId97"/>
    <p:sldId id="576" r:id="rId98"/>
  </p:sldIdLst>
  <p:sldSz cx="9144000" cy="6858000" type="screen4x3"/>
  <p:notesSz cx="6858000" cy="9296400"/>
  <p:custDataLst>
    <p:tags r:id="rId10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283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29" autoAdjust="0"/>
    <p:restoredTop sz="86482" autoAdjust="0"/>
  </p:normalViewPr>
  <p:slideViewPr>
    <p:cSldViewPr snapToGrid="0">
      <p:cViewPr varScale="1">
        <p:scale>
          <a:sx n="57" d="100"/>
          <a:sy n="57" d="100"/>
        </p:scale>
        <p:origin x="84" y="282"/>
      </p:cViewPr>
      <p:guideLst>
        <p:guide orient="horz" pos="2136"/>
        <p:guide pos="2832"/>
      </p:guideLst>
    </p:cSldViewPr>
  </p:slideViewPr>
  <p:outlineViewPr>
    <p:cViewPr>
      <p:scale>
        <a:sx n="33" d="100"/>
        <a:sy n="33" d="100"/>
      </p:scale>
      <p:origin x="0" y="-16206"/>
    </p:cViewPr>
  </p:outlineViewPr>
  <p:notesTextViewPr>
    <p:cViewPr>
      <p:scale>
        <a:sx n="100" d="100"/>
        <a:sy n="100" d="100"/>
      </p:scale>
      <p:origin x="0" y="0"/>
    </p:cViewPr>
  </p:notesTextViewPr>
  <p:sorterViewPr>
    <p:cViewPr varScale="1">
      <p:scale>
        <a:sx n="100" d="100"/>
        <a:sy n="100" d="100"/>
      </p:scale>
      <p:origin x="0" y="-15696"/>
    </p:cViewPr>
  </p:sorterViewPr>
  <p:notesViewPr>
    <p:cSldViewPr snapToGrid="0">
      <p:cViewPr>
        <p:scale>
          <a:sx n="100" d="100"/>
          <a:sy n="100" d="100"/>
        </p:scale>
        <p:origin x="3468" y="-23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handoutMaster" Target="handoutMasters/handoutMaster1.xml"/><Relationship Id="rId105"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notesMaster" Target="notesMasters/notesMaster1.xml"/><Relationship Id="rId101"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628334792274985E-2"/>
          <c:y val="2.4857879621188933E-2"/>
          <c:w val="0.88567844453848998"/>
          <c:h val="0.77739255316439904"/>
        </c:manualLayout>
      </c:layout>
      <c:lineChart>
        <c:grouping val="standard"/>
        <c:varyColors val="0"/>
        <c:ser>
          <c:idx val="0"/>
          <c:order val="0"/>
          <c:tx>
            <c:strRef>
              <c:f>Sheet1!$B$1</c:f>
              <c:strCache>
                <c:ptCount val="1"/>
                <c:pt idx="0">
                  <c:v>Series 1</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dLbls>
            <c:spPr>
              <a:noFill/>
              <a:ln>
                <a:noFill/>
              </a:ln>
              <a:effectLst/>
            </c:spPr>
            <c:txPr>
              <a:bodyPr rot="-5400000" spcFirstLastPara="1" vertOverflow="clip" horzOverflow="clip" vert="horz" wrap="square" lIns="36576" tIns="18288" rIns="36576" bIns="18288" anchor="ctr" anchorCtr="1">
                <a:spAutoFit/>
              </a:bodyPr>
              <a:lstStyle/>
              <a:p>
                <a:pPr>
                  <a:defRPr sz="1400" b="1" i="0" u="none" strike="noStrike" kern="1200" baseline="0">
                    <a:solidFill>
                      <a:schemeClr val="dk1">
                        <a:lumMod val="65000"/>
                        <a:lumOff val="3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2010-11</c:v>
                </c:pt>
                <c:pt idx="1">
                  <c:v>2011-12</c:v>
                </c:pt>
                <c:pt idx="2">
                  <c:v>2012-13</c:v>
                </c:pt>
                <c:pt idx="3">
                  <c:v>2013-14</c:v>
                </c:pt>
                <c:pt idx="4">
                  <c:v>2014-15</c:v>
                </c:pt>
                <c:pt idx="5">
                  <c:v>2015-16</c:v>
                </c:pt>
                <c:pt idx="6">
                  <c:v>2016-17</c:v>
                </c:pt>
                <c:pt idx="7">
                  <c:v>2017-18</c:v>
                </c:pt>
              </c:strCache>
            </c:strRef>
          </c:cat>
          <c:val>
            <c:numRef>
              <c:f>Sheet1!$B$2:$B$9</c:f>
              <c:numCache>
                <c:formatCode>#,##0</c:formatCode>
                <c:ptCount val="8"/>
                <c:pt idx="0">
                  <c:v>18032</c:v>
                </c:pt>
                <c:pt idx="1">
                  <c:v>15635</c:v>
                </c:pt>
                <c:pt idx="2">
                  <c:v>16584</c:v>
                </c:pt>
                <c:pt idx="3">
                  <c:v>16221</c:v>
                </c:pt>
                <c:pt idx="4">
                  <c:v>16623</c:v>
                </c:pt>
                <c:pt idx="5">
                  <c:v>17124</c:v>
                </c:pt>
                <c:pt idx="6">
                  <c:v>16787</c:v>
                </c:pt>
                <c:pt idx="7">
                  <c:v>17132</c:v>
                </c:pt>
              </c:numCache>
            </c:numRef>
          </c:val>
          <c:smooth val="0"/>
          <c:extLst>
            <c:ext xmlns:c16="http://schemas.microsoft.com/office/drawing/2014/chart" uri="{C3380CC4-5D6E-409C-BE32-E72D297353CC}">
              <c16:uniqueId val="{00000002-B30E-496E-9523-4170CA6D6A08}"/>
            </c:ext>
          </c:extLst>
        </c:ser>
        <c:dLbls>
          <c:showLegendKey val="0"/>
          <c:showVal val="0"/>
          <c:showCatName val="0"/>
          <c:showSerName val="0"/>
          <c:showPercent val="0"/>
          <c:showBubbleSize val="0"/>
        </c:dLbls>
        <c:marker val="1"/>
        <c:smooth val="0"/>
        <c:axId val="420220800"/>
        <c:axId val="420223936"/>
      </c:lineChart>
      <c:catAx>
        <c:axId val="420220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20223936"/>
        <c:crosses val="autoZero"/>
        <c:auto val="1"/>
        <c:lblAlgn val="ctr"/>
        <c:lblOffset val="100"/>
        <c:noMultiLvlLbl val="0"/>
      </c:catAx>
      <c:valAx>
        <c:axId val="420223936"/>
        <c:scaling>
          <c:orientation val="minMax"/>
          <c:min val="145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0220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725"/>
          </a:xfrm>
          <a:prstGeom prst="rect">
            <a:avLst/>
          </a:prstGeom>
        </p:spPr>
        <p:txBody>
          <a:bodyPr vert="horz" lIns="91440" tIns="45720" rIns="91440" bIns="45720" rtlCol="0"/>
          <a:lstStyle>
            <a:lvl1pPr algn="r">
              <a:defRPr sz="1200"/>
            </a:lvl1pPr>
          </a:lstStyle>
          <a:p>
            <a:fld id="{338B79F9-AF28-4F91-AF82-FA10F903AD7F}" type="datetimeFigureOut">
              <a:rPr lang="en-US" smtClean="0"/>
              <a:t>9/10/2018</a:t>
            </a:fld>
            <a:endParaRPr lang="en-US"/>
          </a:p>
        </p:txBody>
      </p:sp>
      <p:sp>
        <p:nvSpPr>
          <p:cNvPr id="4" name="Footer Placeholder 3"/>
          <p:cNvSpPr>
            <a:spLocks noGrp="1"/>
          </p:cNvSpPr>
          <p:nvPr>
            <p:ph type="ftr" sz="quarter" idx="2"/>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6725"/>
          </a:xfrm>
          <a:prstGeom prst="rect">
            <a:avLst/>
          </a:prstGeom>
        </p:spPr>
        <p:txBody>
          <a:bodyPr vert="horz" lIns="91440" tIns="45720" rIns="91440" bIns="45720" rtlCol="0" anchor="b"/>
          <a:lstStyle>
            <a:lvl1pPr algn="r">
              <a:defRPr sz="1200"/>
            </a:lvl1pPr>
          </a:lstStyle>
          <a:p>
            <a:fld id="{B99326C9-79DB-4EE7-81CE-2EAFC11751CF}" type="slidenum">
              <a:rPr lang="en-US" smtClean="0"/>
              <a:t>‹#›</a:t>
            </a:fld>
            <a:endParaRPr lang="en-US"/>
          </a:p>
        </p:txBody>
      </p:sp>
    </p:spTree>
    <p:extLst>
      <p:ext uri="{BB962C8B-B14F-4D97-AF65-F5344CB8AC3E}">
        <p14:creationId xmlns:p14="http://schemas.microsoft.com/office/powerpoint/2010/main" val="28073973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818" tIns="46408" rIns="92818" bIns="46408"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2818" tIns="46408" rIns="92818" bIns="46408" rtlCol="0"/>
          <a:lstStyle>
            <a:lvl1pPr algn="r">
              <a:defRPr sz="1200"/>
            </a:lvl1pPr>
          </a:lstStyle>
          <a:p>
            <a:fld id="{1819F7CE-376B-480A-AAD7-B54653D57150}" type="datetimeFigureOut">
              <a:rPr lang="en-US" smtClean="0"/>
              <a:t>9/10/2018</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818" tIns="46408" rIns="92818" bIns="46408" rtlCol="0" anchor="ctr"/>
          <a:lstStyle/>
          <a:p>
            <a:endParaRPr lang="en-US"/>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2818" tIns="46408" rIns="92818" bIns="4640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2971800" cy="464820"/>
          </a:xfrm>
          <a:prstGeom prst="rect">
            <a:avLst/>
          </a:prstGeom>
        </p:spPr>
        <p:txBody>
          <a:bodyPr vert="horz" lIns="92818" tIns="46408" rIns="92818" bIns="46408"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6"/>
            <a:ext cx="2971800" cy="464820"/>
          </a:xfrm>
          <a:prstGeom prst="rect">
            <a:avLst/>
          </a:prstGeom>
        </p:spPr>
        <p:txBody>
          <a:bodyPr vert="horz" lIns="92818" tIns="46408" rIns="92818" bIns="46408" rtlCol="0" anchor="b"/>
          <a:lstStyle>
            <a:lvl1pPr algn="r">
              <a:defRPr sz="1200"/>
            </a:lvl1pPr>
          </a:lstStyle>
          <a:p>
            <a:fld id="{F9F64FB5-4083-40B6-AC35-10FB314C371D}" type="slidenum">
              <a:rPr lang="en-US" smtClean="0"/>
              <a:t>‹#›</a:t>
            </a:fld>
            <a:endParaRPr lang="en-US"/>
          </a:p>
        </p:txBody>
      </p:sp>
    </p:spTree>
    <p:extLst>
      <p:ext uri="{BB962C8B-B14F-4D97-AF65-F5344CB8AC3E}">
        <p14:creationId xmlns:p14="http://schemas.microsoft.com/office/powerpoint/2010/main" val="4239395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F64FB5-4083-40B6-AC35-10FB314C371D}" type="slidenum">
              <a:rPr lang="en-US" smtClean="0"/>
              <a:t>1</a:t>
            </a:fld>
            <a:endParaRPr lang="en-US"/>
          </a:p>
        </p:txBody>
      </p:sp>
    </p:spTree>
    <p:extLst>
      <p:ext uri="{BB962C8B-B14F-4D97-AF65-F5344CB8AC3E}">
        <p14:creationId xmlns:p14="http://schemas.microsoft.com/office/powerpoint/2010/main" val="3718739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miter lim="800000"/>
            <a:headEnd/>
            <a:tailEnd/>
          </a:ln>
        </p:spPr>
        <p:txBody>
          <a:bodyPr/>
          <a:lstStyle/>
          <a:p>
            <a:fld id="{9587193B-DE29-46CF-921F-94F3ECD3C8A7}" type="slidenum">
              <a:rPr lang="en-US" smtClean="0"/>
              <a:pPr/>
              <a:t>14</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922820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miter lim="800000"/>
            <a:headEnd/>
            <a:tailEnd/>
          </a:ln>
        </p:spPr>
        <p:txBody>
          <a:bodyPr/>
          <a:lstStyle/>
          <a:p>
            <a:fld id="{9587193B-DE29-46CF-921F-94F3ECD3C8A7}" type="slidenum">
              <a:rPr lang="en-US" smtClean="0"/>
              <a:pPr/>
              <a:t>15</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545351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miter lim="800000"/>
            <a:headEnd/>
            <a:tailEnd/>
          </a:ln>
        </p:spPr>
        <p:txBody>
          <a:bodyPr/>
          <a:lstStyle/>
          <a:p>
            <a:fld id="{9587193B-DE29-46CF-921F-94F3ECD3C8A7}" type="slidenum">
              <a:rPr lang="en-US" smtClean="0"/>
              <a:pPr/>
              <a:t>17</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080417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miter lim="800000"/>
            <a:headEnd/>
            <a:tailEnd/>
          </a:ln>
        </p:spPr>
        <p:txBody>
          <a:bodyPr/>
          <a:lstStyle/>
          <a:p>
            <a:fld id="{9587193B-DE29-46CF-921F-94F3ECD3C8A7}" type="slidenum">
              <a:rPr lang="en-US" smtClean="0"/>
              <a:pPr/>
              <a:t>18</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082698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miter lim="800000"/>
            <a:headEnd/>
            <a:tailEnd/>
          </a:ln>
        </p:spPr>
        <p:txBody>
          <a:bodyPr/>
          <a:lstStyle/>
          <a:p>
            <a:fld id="{9587193B-DE29-46CF-921F-94F3ECD3C8A7}" type="slidenum">
              <a:rPr lang="en-US" smtClean="0"/>
              <a:pPr/>
              <a:t>19</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5047410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miter lim="800000"/>
            <a:headEnd/>
            <a:tailEnd/>
          </a:ln>
        </p:spPr>
        <p:txBody>
          <a:bodyPr/>
          <a:lstStyle/>
          <a:p>
            <a:fld id="{9587193B-DE29-46CF-921F-94F3ECD3C8A7}" type="slidenum">
              <a:rPr lang="en-US" smtClean="0"/>
              <a:pPr/>
              <a:t>21</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0393809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miter lim="800000"/>
            <a:headEnd/>
            <a:tailEnd/>
          </a:ln>
        </p:spPr>
        <p:txBody>
          <a:bodyPr/>
          <a:lstStyle/>
          <a:p>
            <a:fld id="{9587193B-DE29-46CF-921F-94F3ECD3C8A7}" type="slidenum">
              <a:rPr lang="en-US" smtClean="0"/>
              <a:pPr/>
              <a:t>22</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8848942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miter lim="800000"/>
            <a:headEnd/>
            <a:tailEnd/>
          </a:ln>
        </p:spPr>
        <p:txBody>
          <a:bodyPr/>
          <a:lstStyle/>
          <a:p>
            <a:fld id="{9587193B-DE29-46CF-921F-94F3ECD3C8A7}" type="slidenum">
              <a:rPr lang="en-US" smtClean="0"/>
              <a:pPr/>
              <a:t>24</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5660674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miter lim="800000"/>
            <a:headEnd/>
            <a:tailEnd/>
          </a:ln>
        </p:spPr>
        <p:txBody>
          <a:bodyPr/>
          <a:lstStyle/>
          <a:p>
            <a:fld id="{9587193B-DE29-46CF-921F-94F3ECD3C8A7}" type="slidenum">
              <a:rPr lang="en-US" smtClean="0"/>
              <a:pPr/>
              <a:t>25</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4446223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miter lim="800000"/>
            <a:headEnd/>
            <a:tailEnd/>
          </a:ln>
        </p:spPr>
        <p:txBody>
          <a:bodyPr/>
          <a:lstStyle/>
          <a:p>
            <a:fld id="{9587193B-DE29-46CF-921F-94F3ECD3C8A7}" type="slidenum">
              <a:rPr lang="en-US" smtClean="0"/>
              <a:pPr/>
              <a:t>26</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106649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0963" name="Notes Placeholder 2"/>
          <p:cNvSpPr>
            <a:spLocks noGrp="1"/>
          </p:cNvSpPr>
          <p:nvPr>
            <p:ph type="body" idx="1"/>
          </p:nvPr>
        </p:nvSpPr>
        <p:spPr>
          <a:noFill/>
        </p:spPr>
        <p:txBody>
          <a:bodyPr/>
          <a:lstStyle/>
          <a:p>
            <a:endParaRPr lang="en-US" altLang="en-US" dirty="0" smtClean="0">
              <a:ea typeface="ヒラギノ角ゴ Pro W3" pitchFamily="107" charset="-128"/>
            </a:endParaRPr>
          </a:p>
        </p:txBody>
      </p:sp>
      <p:sp>
        <p:nvSpPr>
          <p:cNvPr id="40964" name="Slide Number Placeholder 3"/>
          <p:cNvSpPr>
            <a:spLocks noGrp="1"/>
          </p:cNvSpPr>
          <p:nvPr>
            <p:ph type="sldNum" sz="quarter" idx="5"/>
          </p:nvPr>
        </p:nvSpPr>
        <p:spPr>
          <a:noFill/>
        </p:spPr>
        <p:txBody>
          <a:bodyPr/>
          <a:lstStyle>
            <a:lvl1pPr defTabSz="904002">
              <a:defRPr>
                <a:solidFill>
                  <a:schemeClr val="tx1"/>
                </a:solidFill>
                <a:latin typeface="Verdana" panose="020B0604030504040204" pitchFamily="34" charset="0"/>
                <a:ea typeface="ヒラギノ角ゴ Pro W3" pitchFamily="107" charset="-128"/>
              </a:defRPr>
            </a:lvl1pPr>
            <a:lvl2pPr marL="754141" indent="-290054" defTabSz="904002">
              <a:defRPr>
                <a:solidFill>
                  <a:schemeClr val="tx1"/>
                </a:solidFill>
                <a:latin typeface="Verdana" panose="020B0604030504040204" pitchFamily="34" charset="0"/>
                <a:ea typeface="ヒラギノ角ゴ Pro W3" pitchFamily="107" charset="-128"/>
              </a:defRPr>
            </a:lvl2pPr>
            <a:lvl3pPr marL="1160216" indent="-232043" defTabSz="904002">
              <a:defRPr>
                <a:solidFill>
                  <a:schemeClr val="tx1"/>
                </a:solidFill>
                <a:latin typeface="Verdana" panose="020B0604030504040204" pitchFamily="34" charset="0"/>
                <a:ea typeface="ヒラギノ角ゴ Pro W3" pitchFamily="107" charset="-128"/>
              </a:defRPr>
            </a:lvl3pPr>
            <a:lvl4pPr marL="1624302" indent="-232043" defTabSz="904002">
              <a:defRPr>
                <a:solidFill>
                  <a:schemeClr val="tx1"/>
                </a:solidFill>
                <a:latin typeface="Verdana" panose="020B0604030504040204" pitchFamily="34" charset="0"/>
                <a:ea typeface="ヒラギノ角ゴ Pro W3" pitchFamily="107" charset="-128"/>
              </a:defRPr>
            </a:lvl4pPr>
            <a:lvl5pPr marL="2088388" indent="-232043" defTabSz="904002">
              <a:defRPr>
                <a:solidFill>
                  <a:schemeClr val="tx1"/>
                </a:solidFill>
                <a:latin typeface="Verdana" panose="020B0604030504040204" pitchFamily="34" charset="0"/>
                <a:ea typeface="ヒラギノ角ゴ Pro W3" pitchFamily="107" charset="-128"/>
              </a:defRPr>
            </a:lvl5pPr>
            <a:lvl6pPr marL="2552475" indent="-232043" defTabSz="904002" eaLnBrk="0" fontAlgn="base" hangingPunct="0">
              <a:spcBef>
                <a:spcPct val="0"/>
              </a:spcBef>
              <a:spcAft>
                <a:spcPct val="0"/>
              </a:spcAft>
              <a:defRPr>
                <a:solidFill>
                  <a:schemeClr val="tx1"/>
                </a:solidFill>
                <a:latin typeface="Verdana" panose="020B0604030504040204" pitchFamily="34" charset="0"/>
                <a:ea typeface="ヒラギノ角ゴ Pro W3" pitchFamily="107" charset="-128"/>
              </a:defRPr>
            </a:lvl6pPr>
            <a:lvl7pPr marL="3016562" indent="-232043" defTabSz="904002" eaLnBrk="0" fontAlgn="base" hangingPunct="0">
              <a:spcBef>
                <a:spcPct val="0"/>
              </a:spcBef>
              <a:spcAft>
                <a:spcPct val="0"/>
              </a:spcAft>
              <a:defRPr>
                <a:solidFill>
                  <a:schemeClr val="tx1"/>
                </a:solidFill>
                <a:latin typeface="Verdana" panose="020B0604030504040204" pitchFamily="34" charset="0"/>
                <a:ea typeface="ヒラギノ角ゴ Pro W3" pitchFamily="107" charset="-128"/>
              </a:defRPr>
            </a:lvl7pPr>
            <a:lvl8pPr marL="3480649" indent="-232043" defTabSz="904002" eaLnBrk="0" fontAlgn="base" hangingPunct="0">
              <a:spcBef>
                <a:spcPct val="0"/>
              </a:spcBef>
              <a:spcAft>
                <a:spcPct val="0"/>
              </a:spcAft>
              <a:defRPr>
                <a:solidFill>
                  <a:schemeClr val="tx1"/>
                </a:solidFill>
                <a:latin typeface="Verdana" panose="020B0604030504040204" pitchFamily="34" charset="0"/>
                <a:ea typeface="ヒラギノ角ゴ Pro W3" pitchFamily="107" charset="-128"/>
              </a:defRPr>
            </a:lvl8pPr>
            <a:lvl9pPr marL="3944735" indent="-232043" defTabSz="904002" eaLnBrk="0" fontAlgn="base" hangingPunct="0">
              <a:spcBef>
                <a:spcPct val="0"/>
              </a:spcBef>
              <a:spcAft>
                <a:spcPct val="0"/>
              </a:spcAft>
              <a:defRPr>
                <a:solidFill>
                  <a:schemeClr val="tx1"/>
                </a:solidFill>
                <a:latin typeface="Verdana" panose="020B0604030504040204" pitchFamily="34" charset="0"/>
                <a:ea typeface="ヒラギノ角ゴ Pro W3" pitchFamily="107" charset="-128"/>
              </a:defRPr>
            </a:lvl9pPr>
          </a:lstStyle>
          <a:p>
            <a:fld id="{D176B068-C26E-4E5A-874B-236298F4A202}" type="slidenum">
              <a:rPr lang="en-US" altLang="en-US" smtClean="0">
                <a:latin typeface="Arial" panose="020B0604020202020204" pitchFamily="34" charset="0"/>
              </a:rPr>
              <a:pPr/>
              <a:t>2</a:t>
            </a:fld>
            <a:endParaRPr lang="en-US" altLang="en-US" smtClean="0">
              <a:latin typeface="Arial" panose="020B0604020202020204" pitchFamily="34" charset="0"/>
            </a:endParaRPr>
          </a:p>
        </p:txBody>
      </p:sp>
    </p:spTree>
    <p:extLst>
      <p:ext uri="{BB962C8B-B14F-4D97-AF65-F5344CB8AC3E}">
        <p14:creationId xmlns:p14="http://schemas.microsoft.com/office/powerpoint/2010/main" val="5659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miter lim="800000"/>
            <a:headEnd/>
            <a:tailEnd/>
          </a:ln>
        </p:spPr>
        <p:txBody>
          <a:bodyPr/>
          <a:lstStyle/>
          <a:p>
            <a:fld id="{9587193B-DE29-46CF-921F-94F3ECD3C8A7}" type="slidenum">
              <a:rPr lang="en-US" smtClean="0"/>
              <a:pPr/>
              <a:t>27</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8642285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Good</a:t>
            </a:r>
            <a:r>
              <a:rPr lang="en-US" sz="1600" baseline="0" dirty="0" smtClean="0"/>
              <a:t> Morning</a:t>
            </a:r>
          </a:p>
          <a:p>
            <a:endParaRPr lang="en-US" sz="1600" dirty="0" smtClean="0"/>
          </a:p>
          <a:p>
            <a:r>
              <a:rPr lang="en-US" sz="1600" dirty="0" smtClean="0"/>
              <a:t>Welcome to Fall 2017 Convocation</a:t>
            </a:r>
          </a:p>
          <a:p>
            <a:endParaRPr lang="en-US" sz="1600" dirty="0" smtClean="0"/>
          </a:p>
          <a:p>
            <a:r>
              <a:rPr lang="en-US" sz="1600" dirty="0" smtClean="0"/>
              <a:t>My</a:t>
            </a:r>
            <a:r>
              <a:rPr lang="en-US" sz="1600" baseline="0" dirty="0" smtClean="0"/>
              <a:t> portion of the presentation today will focus on our efforts around enrollment and the changes we have made or will be making to our facilities</a:t>
            </a:r>
          </a:p>
          <a:p>
            <a:endParaRPr lang="en-US" dirty="0"/>
          </a:p>
        </p:txBody>
      </p:sp>
      <p:sp>
        <p:nvSpPr>
          <p:cNvPr id="4" name="Slide Number Placeholder 3"/>
          <p:cNvSpPr>
            <a:spLocks noGrp="1"/>
          </p:cNvSpPr>
          <p:nvPr>
            <p:ph type="sldNum" sz="quarter" idx="10"/>
          </p:nvPr>
        </p:nvSpPr>
        <p:spPr/>
        <p:txBody>
          <a:bodyPr/>
          <a:lstStyle/>
          <a:p>
            <a:fld id="{F9F64FB5-4083-40B6-AC35-10FB314C371D}" type="slidenum">
              <a:rPr lang="en-US" smtClean="0"/>
              <a:t>30</a:t>
            </a:fld>
            <a:endParaRPr lang="en-US"/>
          </a:p>
        </p:txBody>
      </p:sp>
    </p:spTree>
    <p:extLst>
      <p:ext uri="{BB962C8B-B14F-4D97-AF65-F5344CB8AC3E}">
        <p14:creationId xmlns:p14="http://schemas.microsoft.com/office/powerpoint/2010/main" val="6616660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64FB5-4083-40B6-AC35-10FB314C371D}" type="slidenum">
              <a:rPr lang="en-US" smtClean="0"/>
              <a:t>33</a:t>
            </a:fld>
            <a:endParaRPr lang="en-US"/>
          </a:p>
        </p:txBody>
      </p:sp>
    </p:spTree>
    <p:extLst>
      <p:ext uri="{BB962C8B-B14F-4D97-AF65-F5344CB8AC3E}">
        <p14:creationId xmlns:p14="http://schemas.microsoft.com/office/powerpoint/2010/main" val="13282751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baseline="0" dirty="0" smtClean="0"/>
          </a:p>
          <a:p>
            <a:r>
              <a:rPr lang="en-US" sz="1400" baseline="0" dirty="0" smtClean="0"/>
              <a:t>Last year I presented similar information regarding our enrollment and based upon the upward trend of FTES over the past five years things looked pretty good for FCC to reach levels close to those experienced in the 2010-2011 academic year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9F64FB5-4083-40B6-AC35-10FB314C371D}" type="slidenum">
              <a:rPr lang="en-US" smtClean="0"/>
              <a:t>34</a:t>
            </a:fld>
            <a:endParaRPr lang="en-US"/>
          </a:p>
        </p:txBody>
      </p:sp>
    </p:spTree>
    <p:extLst>
      <p:ext uri="{BB962C8B-B14F-4D97-AF65-F5344CB8AC3E}">
        <p14:creationId xmlns:p14="http://schemas.microsoft.com/office/powerpoint/2010/main" val="27905088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sz="1400" baseline="0" dirty="0" smtClean="0"/>
              <a:t>As you can see we grew our FTES this past academic year and as of yesterday we had surpassed pour FTES Target for Fall 108 of 7746.  </a:t>
            </a:r>
          </a:p>
          <a:p>
            <a:endParaRPr lang="en-US" sz="1400" baseline="0" dirty="0" smtClean="0"/>
          </a:p>
          <a:p>
            <a:endParaRPr lang="en-US" baseline="0" dirty="0" smtClean="0"/>
          </a:p>
        </p:txBody>
      </p:sp>
      <p:sp>
        <p:nvSpPr>
          <p:cNvPr id="4" name="Slide Number Placeholder 3"/>
          <p:cNvSpPr>
            <a:spLocks noGrp="1"/>
          </p:cNvSpPr>
          <p:nvPr>
            <p:ph type="sldNum" sz="quarter" idx="10"/>
          </p:nvPr>
        </p:nvSpPr>
        <p:spPr/>
        <p:txBody>
          <a:bodyPr/>
          <a:lstStyle/>
          <a:p>
            <a:fld id="{FDA217DB-1853-46C4-A110-223CB75AC2A4}"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12149552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smtClean="0"/>
              <a:t>Phased approach this year 70-20-10</a:t>
            </a:r>
            <a:r>
              <a:rPr lang="en-US" sz="1200" baseline="0" dirty="0" smtClean="0"/>
              <a:t> and eventually 60-20-20</a:t>
            </a:r>
            <a:endParaRPr lang="en-US" sz="1200" dirty="0" smtClean="0"/>
          </a:p>
          <a:p>
            <a:pPr marL="171450" indent="-171450">
              <a:buFont typeface="Arial" panose="020B0604020202020204" pitchFamily="34" charset="0"/>
              <a:buChar char="•"/>
            </a:pPr>
            <a:endParaRPr lang="en-US" sz="1200" dirty="0" smtClean="0"/>
          </a:p>
          <a:p>
            <a:pPr marL="171450" indent="-171450">
              <a:buFont typeface="Arial" panose="020B0604020202020204" pitchFamily="34" charset="0"/>
              <a:buChar char="•"/>
            </a:pPr>
            <a:r>
              <a:rPr lang="en-US" sz="1200" dirty="0" smtClean="0"/>
              <a:t>Encourage progress toward the Vision for Success accepted by the Board of Governors.</a:t>
            </a:r>
          </a:p>
          <a:p>
            <a:pPr marL="171450" indent="-171450">
              <a:buFont typeface="Arial" panose="020B0604020202020204" pitchFamily="34" charset="0"/>
              <a:buChar char="•"/>
            </a:pPr>
            <a:r>
              <a:rPr lang="en-US" sz="1200" dirty="0" smtClean="0"/>
              <a:t>Recognize that districts should receive additional resources to help certain groups of students who face especially high barriers to success meet those goals. </a:t>
            </a:r>
          </a:p>
          <a:p>
            <a:pPr marL="171450" indent="-171450">
              <a:buFont typeface="Arial" panose="020B0604020202020204" pitchFamily="34" charset="0"/>
              <a:buChar char="•"/>
            </a:pPr>
            <a:r>
              <a:rPr lang="en-US" sz="1200" dirty="0" smtClean="0"/>
              <a:t>Make additional resources most useful to community college districts by allocating them through a formula that is sufficiently simple, transparent, and stable.</a:t>
            </a:r>
          </a:p>
          <a:p>
            <a:endParaRPr lang="en-US" dirty="0" smtClean="0"/>
          </a:p>
          <a:p>
            <a:r>
              <a:rPr lang="en-US" dirty="0" smtClean="0"/>
              <a:t>70%:  Generally consistent with the system’s existing funding practices—with modifications to calculations to “smooth out” changes in enrollment. </a:t>
            </a:r>
          </a:p>
          <a:p>
            <a:r>
              <a:rPr lang="en-US" dirty="0" smtClean="0"/>
              <a:t>20%:  Equity Allocation, would fund districts based on the number of low-income students and first-generation college-going students enrolled</a:t>
            </a:r>
          </a:p>
          <a:p>
            <a:r>
              <a:rPr lang="en-US" dirty="0" smtClean="0"/>
              <a:t>10%:</a:t>
            </a:r>
            <a:r>
              <a:rPr lang="en-US" baseline="0" dirty="0" smtClean="0"/>
              <a:t>  </a:t>
            </a:r>
            <a:r>
              <a:rPr lang="en-US" dirty="0" smtClean="0"/>
              <a:t>Student Success Allocation, would fund districts based on a set of progress, completion, and earnings measures—with additional funding for outcomes of low-income students and first-generation college going students</a:t>
            </a:r>
          </a:p>
          <a:p>
            <a:endParaRPr lang="en-US" dirty="0" smtClean="0"/>
          </a:p>
          <a:p>
            <a:r>
              <a:rPr lang="en-US" dirty="0" smtClean="0"/>
              <a:t>The Governor’s Budget also asked the Chancellor’s Office to present recommendations on the consolidation of existing categorical programs. The Chancellor’s Office recommends the consolidation of the Student Success and Support Program, the Student Success for Basic Skills Program, and the Student Equity Program, with a clear focus on equity as part of the new program.</a:t>
            </a:r>
            <a:endParaRPr lang="en-US" dirty="0"/>
          </a:p>
        </p:txBody>
      </p:sp>
      <p:sp>
        <p:nvSpPr>
          <p:cNvPr id="4" name="Slide Number Placeholder 3"/>
          <p:cNvSpPr>
            <a:spLocks noGrp="1"/>
          </p:cNvSpPr>
          <p:nvPr>
            <p:ph type="sldNum" sz="quarter" idx="10"/>
          </p:nvPr>
        </p:nvSpPr>
        <p:spPr/>
        <p:txBody>
          <a:bodyPr/>
          <a:lstStyle/>
          <a:p>
            <a:fld id="{F9F64FB5-4083-40B6-AC35-10FB314C371D}" type="slidenum">
              <a:rPr lang="en-US" smtClean="0"/>
              <a:t>37</a:t>
            </a:fld>
            <a:endParaRPr lang="en-US"/>
          </a:p>
        </p:txBody>
      </p:sp>
    </p:spTree>
    <p:extLst>
      <p:ext uri="{BB962C8B-B14F-4D97-AF65-F5344CB8AC3E}">
        <p14:creationId xmlns:p14="http://schemas.microsoft.com/office/powerpoint/2010/main" val="11991363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47459" name="Notes Placeholder 2"/>
          <p:cNvSpPr>
            <a:spLocks noGrp="1"/>
          </p:cNvSpPr>
          <p:nvPr>
            <p:ph type="body" idx="1"/>
          </p:nvPr>
        </p:nvSpPr>
        <p:spPr>
          <a:noFill/>
        </p:spPr>
        <p:txBody>
          <a:bodyPr/>
          <a:lstStyle/>
          <a:p>
            <a:r>
              <a:rPr lang="en-US" altLang="en-US" sz="1400" dirty="0" smtClean="0">
                <a:ea typeface="ヒラギノ角ゴ Pro W3" pitchFamily="107" charset="-128"/>
              </a:rPr>
              <a:t>So what are we doing about it.  </a:t>
            </a:r>
          </a:p>
          <a:p>
            <a:endParaRPr lang="en-US" altLang="en-US" sz="1400" dirty="0" smtClean="0">
              <a:ea typeface="ヒラギノ角ゴ Pro W3" pitchFamily="107" charset="-128"/>
            </a:endParaRPr>
          </a:p>
          <a:p>
            <a:r>
              <a:rPr lang="en-US" altLang="en-US" sz="1400" dirty="0" smtClean="0">
                <a:ea typeface="ヒラギノ角ゴ Pro W3" pitchFamily="107" charset="-128"/>
              </a:rPr>
              <a:t>Our enrollment strategies span</a:t>
            </a:r>
            <a:r>
              <a:rPr lang="en-US" altLang="en-US" sz="1400" baseline="0" dirty="0" smtClean="0">
                <a:ea typeface="ヒラギノ角ゴ Pro W3" pitchFamily="107" charset="-128"/>
              </a:rPr>
              <a:t> a range of activities.</a:t>
            </a:r>
          </a:p>
          <a:p>
            <a:endParaRPr lang="en-US" altLang="en-US" sz="1400" baseline="0" dirty="0" smtClean="0">
              <a:ea typeface="ヒラギノ角ゴ Pro W3" pitchFamily="107" charset="-128"/>
            </a:endParaRPr>
          </a:p>
          <a:p>
            <a:r>
              <a:rPr lang="en-US" altLang="en-US" sz="1400" baseline="0" dirty="0" smtClean="0">
                <a:ea typeface="ヒラギノ角ゴ Pro W3" pitchFamily="107" charset="-128"/>
              </a:rPr>
              <a:t>We are focusing on the expansion of our K-12 partnerships through </a:t>
            </a:r>
          </a:p>
          <a:p>
            <a:pPr marL="171450" indent="-171450">
              <a:buFont typeface="Arial" panose="020B0604020202020204" pitchFamily="34" charset="0"/>
              <a:buChar char="•"/>
            </a:pPr>
            <a:r>
              <a:rPr lang="en-US" altLang="en-US" sz="1400" baseline="0" dirty="0" smtClean="0">
                <a:ea typeface="ヒラギノ角ゴ Pro W3" pitchFamily="107" charset="-128"/>
              </a:rPr>
              <a:t>Dual enrollment, </a:t>
            </a:r>
          </a:p>
          <a:p>
            <a:pPr marL="171450" indent="-171450">
              <a:buFont typeface="Arial" panose="020B0604020202020204" pitchFamily="34" charset="0"/>
              <a:buChar char="•"/>
            </a:pPr>
            <a:r>
              <a:rPr lang="en-US" altLang="en-US" sz="1400" baseline="0" dirty="0" smtClean="0">
                <a:ea typeface="ヒラギノ角ゴ Pro W3" pitchFamily="107" charset="-128"/>
              </a:rPr>
              <a:t>the use of FUSD locations in the evenings to offer our courses, and </a:t>
            </a:r>
          </a:p>
          <a:p>
            <a:pPr marL="171450" indent="-171450">
              <a:buFont typeface="Arial" panose="020B0604020202020204" pitchFamily="34" charset="0"/>
              <a:buChar char="•"/>
            </a:pPr>
            <a:r>
              <a:rPr lang="en-US" altLang="en-US" sz="1400" baseline="0" dirty="0" smtClean="0">
                <a:ea typeface="ヒラギノ角ゴ Pro W3" pitchFamily="107" charset="-128"/>
              </a:rPr>
              <a:t>the development of a Middle College on the FCC campus in the near future.</a:t>
            </a:r>
          </a:p>
          <a:p>
            <a:endParaRPr lang="en-US" altLang="en-US" sz="1400" baseline="0" dirty="0" smtClean="0">
              <a:ea typeface="ヒラギノ角ゴ Pro W3" pitchFamily="107" charset="-128"/>
            </a:endParaRPr>
          </a:p>
          <a:p>
            <a:r>
              <a:rPr lang="en-US" altLang="en-US" sz="1400" baseline="0" dirty="0" smtClean="0">
                <a:ea typeface="ヒラギノ角ゴ Pro W3" pitchFamily="107" charset="-128"/>
              </a:rPr>
              <a:t>Central Valley Promise which I will speak about in a moment</a:t>
            </a:r>
          </a:p>
          <a:p>
            <a:endParaRPr lang="en-US" altLang="en-US" sz="1400" baseline="0" dirty="0" smtClean="0">
              <a:ea typeface="ヒラギノ角ゴ Pro W3" pitchFamily="107" charset="-128"/>
            </a:endParaRPr>
          </a:p>
          <a:p>
            <a:r>
              <a:rPr lang="en-US" altLang="en-US" sz="1400" baseline="0" dirty="0" smtClean="0">
                <a:ea typeface="ヒラギノ角ゴ Pro W3" pitchFamily="107" charset="-128"/>
              </a:rPr>
              <a:t>Other strategies include </a:t>
            </a:r>
          </a:p>
          <a:p>
            <a:pPr marL="171450" indent="-171450">
              <a:buFont typeface="Arial" panose="020B0604020202020204" pitchFamily="34" charset="0"/>
              <a:buChar char="•"/>
            </a:pPr>
            <a:r>
              <a:rPr lang="en-US" altLang="en-US" sz="1400" baseline="0" dirty="0" smtClean="0">
                <a:ea typeface="ヒラギノ角ゴ Pro W3" pitchFamily="107" charset="-128"/>
              </a:rPr>
              <a:t>The expansion of Distance Education, </a:t>
            </a:r>
          </a:p>
          <a:p>
            <a:pPr marL="171450" indent="-171450">
              <a:buFont typeface="Arial" panose="020B0604020202020204" pitchFamily="34" charset="0"/>
              <a:buChar char="•"/>
            </a:pPr>
            <a:r>
              <a:rPr lang="en-US" altLang="en-US" sz="1400" baseline="0" dirty="0" smtClean="0">
                <a:ea typeface="ヒラギノ角ゴ Pro W3" pitchFamily="107" charset="-128"/>
              </a:rPr>
              <a:t>Guided Pathways to help our student progress through their education in clearly defined ways</a:t>
            </a:r>
          </a:p>
          <a:p>
            <a:pPr marL="171450" indent="-171450">
              <a:buFont typeface="Arial" panose="020B0604020202020204" pitchFamily="34" charset="0"/>
              <a:buChar char="•"/>
            </a:pPr>
            <a:r>
              <a:rPr lang="en-US" altLang="en-US" sz="1400" dirty="0" smtClean="0">
                <a:ea typeface="ヒラギノ角ゴ Pro W3" pitchFamily="107" charset="-128"/>
              </a:rPr>
              <a:t>National Initiatives on College Completion</a:t>
            </a:r>
            <a:r>
              <a:rPr lang="en-US" altLang="en-US" sz="1400" baseline="0" dirty="0" smtClean="0">
                <a:ea typeface="ヒラギノ角ゴ Pro W3" pitchFamily="107" charset="-128"/>
              </a:rPr>
              <a:t> (15 to finish)</a:t>
            </a:r>
          </a:p>
          <a:p>
            <a:pPr marL="171450" indent="-171450">
              <a:buFont typeface="Arial" panose="020B0604020202020204" pitchFamily="34" charset="0"/>
              <a:buChar char="•"/>
            </a:pPr>
            <a:r>
              <a:rPr lang="en-US" altLang="en-US" sz="1400" dirty="0" smtClean="0">
                <a:ea typeface="ヒラギノ角ゴ Pro W3" pitchFamily="107" charset="-128"/>
              </a:rPr>
              <a:t>Expansion of our Non-Credit Offerings</a:t>
            </a:r>
          </a:p>
          <a:p>
            <a:pPr marL="171450" indent="-171450">
              <a:buFont typeface="Arial" panose="020B0604020202020204" pitchFamily="34" charset="0"/>
              <a:buChar char="•"/>
            </a:pPr>
            <a:r>
              <a:rPr lang="en-US" altLang="en-US" sz="1400" dirty="0" smtClean="0">
                <a:ea typeface="ヒラギノ角ゴ Pro W3" pitchFamily="107" charset="-128"/>
              </a:rPr>
              <a:t>Increased CTE Program Offering through the Strong Workforce Funding from the State</a:t>
            </a:r>
          </a:p>
          <a:p>
            <a:pPr marL="171450" indent="-171450">
              <a:buFont typeface="Arial" panose="020B0604020202020204" pitchFamily="34" charset="0"/>
              <a:buChar char="•"/>
            </a:pPr>
            <a:r>
              <a:rPr lang="en-US" altLang="en-US" sz="1400" dirty="0" smtClean="0">
                <a:ea typeface="ヒラギノ角ゴ Pro W3" pitchFamily="107" charset="-128"/>
              </a:rPr>
              <a:t>And Increasing Student</a:t>
            </a:r>
            <a:r>
              <a:rPr lang="en-US" altLang="en-US" sz="1400" baseline="0" dirty="0" smtClean="0">
                <a:ea typeface="ヒラギノ角ゴ Pro W3" pitchFamily="107" charset="-128"/>
              </a:rPr>
              <a:t> Support Efforts (for example ETC)</a:t>
            </a:r>
            <a:endParaRPr lang="en-US" altLang="en-US" sz="1400" dirty="0" smtClean="0">
              <a:ea typeface="ヒラギノ角ゴ Pro W3" pitchFamily="107" charset="-128"/>
            </a:endParaRPr>
          </a:p>
        </p:txBody>
      </p:sp>
      <p:sp>
        <p:nvSpPr>
          <p:cNvPr id="147460" name="Slide Number Placeholder 3"/>
          <p:cNvSpPr>
            <a:spLocks noGrp="1"/>
          </p:cNvSpPr>
          <p:nvPr>
            <p:ph type="sldNum" sz="quarter" idx="5"/>
          </p:nvPr>
        </p:nvSpPr>
        <p:spPr>
          <a:noFill/>
        </p:spPr>
        <p:txBody>
          <a:bodyPr/>
          <a:lstStyle>
            <a:lvl1pPr defTabSz="904125">
              <a:defRPr>
                <a:solidFill>
                  <a:schemeClr val="tx1"/>
                </a:solidFill>
                <a:latin typeface="Verdana" panose="020B0604030504040204" pitchFamily="34" charset="0"/>
                <a:ea typeface="ヒラギノ角ゴ Pro W3" pitchFamily="107" charset="-128"/>
              </a:defRPr>
            </a:lvl1pPr>
            <a:lvl2pPr marL="754243" indent="-290093" defTabSz="904125">
              <a:defRPr>
                <a:solidFill>
                  <a:schemeClr val="tx1"/>
                </a:solidFill>
                <a:latin typeface="Verdana" panose="020B0604030504040204" pitchFamily="34" charset="0"/>
                <a:ea typeface="ヒラギノ角ゴ Pro W3" pitchFamily="107" charset="-128"/>
              </a:defRPr>
            </a:lvl2pPr>
            <a:lvl3pPr marL="1160374" indent="-232075" defTabSz="904125">
              <a:defRPr>
                <a:solidFill>
                  <a:schemeClr val="tx1"/>
                </a:solidFill>
                <a:latin typeface="Verdana" panose="020B0604030504040204" pitchFamily="34" charset="0"/>
                <a:ea typeface="ヒラギノ角ゴ Pro W3" pitchFamily="107" charset="-128"/>
              </a:defRPr>
            </a:lvl3pPr>
            <a:lvl4pPr marL="1624523" indent="-232075" defTabSz="904125">
              <a:defRPr>
                <a:solidFill>
                  <a:schemeClr val="tx1"/>
                </a:solidFill>
                <a:latin typeface="Verdana" panose="020B0604030504040204" pitchFamily="34" charset="0"/>
                <a:ea typeface="ヒラギノ角ゴ Pro W3" pitchFamily="107" charset="-128"/>
              </a:defRPr>
            </a:lvl4pPr>
            <a:lvl5pPr marL="2088672" indent="-232075" defTabSz="904125">
              <a:defRPr>
                <a:solidFill>
                  <a:schemeClr val="tx1"/>
                </a:solidFill>
                <a:latin typeface="Verdana" panose="020B0604030504040204" pitchFamily="34" charset="0"/>
                <a:ea typeface="ヒラギノ角ゴ Pro W3" pitchFamily="107" charset="-128"/>
              </a:defRPr>
            </a:lvl5pPr>
            <a:lvl6pPr marL="2552822" indent="-232075" defTabSz="904125" eaLnBrk="0" fontAlgn="base" hangingPunct="0">
              <a:spcBef>
                <a:spcPct val="0"/>
              </a:spcBef>
              <a:spcAft>
                <a:spcPct val="0"/>
              </a:spcAft>
              <a:defRPr>
                <a:solidFill>
                  <a:schemeClr val="tx1"/>
                </a:solidFill>
                <a:latin typeface="Verdana" panose="020B0604030504040204" pitchFamily="34" charset="0"/>
                <a:ea typeface="ヒラギノ角ゴ Pro W3" pitchFamily="107" charset="-128"/>
              </a:defRPr>
            </a:lvl6pPr>
            <a:lvl7pPr marL="3016971" indent="-232075" defTabSz="904125" eaLnBrk="0" fontAlgn="base" hangingPunct="0">
              <a:spcBef>
                <a:spcPct val="0"/>
              </a:spcBef>
              <a:spcAft>
                <a:spcPct val="0"/>
              </a:spcAft>
              <a:defRPr>
                <a:solidFill>
                  <a:schemeClr val="tx1"/>
                </a:solidFill>
                <a:latin typeface="Verdana" panose="020B0604030504040204" pitchFamily="34" charset="0"/>
                <a:ea typeface="ヒラギノ角ゴ Pro W3" pitchFamily="107" charset="-128"/>
              </a:defRPr>
            </a:lvl7pPr>
            <a:lvl8pPr marL="3481121" indent="-232075" defTabSz="904125" eaLnBrk="0" fontAlgn="base" hangingPunct="0">
              <a:spcBef>
                <a:spcPct val="0"/>
              </a:spcBef>
              <a:spcAft>
                <a:spcPct val="0"/>
              </a:spcAft>
              <a:defRPr>
                <a:solidFill>
                  <a:schemeClr val="tx1"/>
                </a:solidFill>
                <a:latin typeface="Verdana" panose="020B0604030504040204" pitchFamily="34" charset="0"/>
                <a:ea typeface="ヒラギノ角ゴ Pro W3" pitchFamily="107" charset="-128"/>
              </a:defRPr>
            </a:lvl8pPr>
            <a:lvl9pPr marL="3945270" indent="-232075" defTabSz="904125" eaLnBrk="0" fontAlgn="base" hangingPunct="0">
              <a:spcBef>
                <a:spcPct val="0"/>
              </a:spcBef>
              <a:spcAft>
                <a:spcPct val="0"/>
              </a:spcAft>
              <a:defRPr>
                <a:solidFill>
                  <a:schemeClr val="tx1"/>
                </a:solidFill>
                <a:latin typeface="Verdana" panose="020B0604030504040204" pitchFamily="34" charset="0"/>
                <a:ea typeface="ヒラギノ角ゴ Pro W3" pitchFamily="107" charset="-128"/>
              </a:defRPr>
            </a:lvl9pPr>
          </a:lstStyle>
          <a:p>
            <a:fld id="{D0D146F6-E7D1-4D0A-8D6F-3081A4FBE97B}" type="slidenum">
              <a:rPr lang="en-US" altLang="en-US" smtClean="0">
                <a:latin typeface="Arial" panose="020B0604020202020204" pitchFamily="34" charset="0"/>
              </a:rPr>
              <a:pPr/>
              <a:t>38</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4849217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We</a:t>
            </a:r>
            <a:r>
              <a:rPr lang="en-US" sz="1400" baseline="0" dirty="0" smtClean="0"/>
              <a:t> have been talking about the Central Valley Promise for some time now but for those new to FCC this is a joint effort between FUSD, SCCCD, and CSU Fresno to </a:t>
            </a:r>
            <a:r>
              <a:rPr lang="en-US" sz="1400" dirty="0" smtClean="0"/>
              <a:t>Increase the %</a:t>
            </a:r>
            <a:r>
              <a:rPr lang="en-US" sz="1400" baseline="0" dirty="0" smtClean="0"/>
              <a:t> of college going students in the Central Valley</a:t>
            </a:r>
          </a:p>
          <a:p>
            <a:endParaRPr lang="en-US" sz="1400" baseline="0" dirty="0" smtClean="0"/>
          </a:p>
          <a:p>
            <a:r>
              <a:rPr lang="en-US" dirty="0" smtClean="0"/>
              <a:t>Numbers for</a:t>
            </a:r>
            <a:r>
              <a:rPr lang="en-US" baseline="0" dirty="0" smtClean="0"/>
              <a:t> Fall 2018 – </a:t>
            </a:r>
          </a:p>
          <a:p>
            <a:endParaRPr lang="en-US" baseline="0" dirty="0" smtClean="0"/>
          </a:p>
          <a:p>
            <a:r>
              <a:rPr lang="en-US" sz="1200" kern="1200" dirty="0" smtClean="0">
                <a:solidFill>
                  <a:schemeClr val="tx1"/>
                </a:solidFill>
                <a:effectLst/>
                <a:latin typeface="+mn-lt"/>
                <a:ea typeface="+mn-ea"/>
                <a:cs typeface="+mn-cs"/>
              </a:rPr>
              <a:t>1519 students were eligible</a:t>
            </a:r>
          </a:p>
          <a:p>
            <a:r>
              <a:rPr lang="en-US" sz="1200" kern="1200" dirty="0" smtClean="0">
                <a:solidFill>
                  <a:schemeClr val="tx1"/>
                </a:solidFill>
                <a:effectLst/>
                <a:latin typeface="+mn-lt"/>
                <a:ea typeface="+mn-ea"/>
                <a:cs typeface="+mn-cs"/>
              </a:rPr>
              <a:t>788 CVP eligible students were registered for classes at FCC</a:t>
            </a:r>
          </a:p>
          <a:p>
            <a:r>
              <a:rPr lang="en-US" sz="1200" kern="1200" dirty="0" smtClean="0">
                <a:solidFill>
                  <a:schemeClr val="tx1"/>
                </a:solidFill>
                <a:effectLst/>
                <a:latin typeface="+mn-lt"/>
                <a:ea typeface="+mn-ea"/>
                <a:cs typeface="+mn-cs"/>
              </a:rPr>
              <a:t>368 students in the cohort</a:t>
            </a:r>
            <a:r>
              <a:rPr lang="en-US" sz="1200" kern="1200" baseline="0" dirty="0" smtClean="0">
                <a:solidFill>
                  <a:schemeClr val="tx1"/>
                </a:solidFill>
                <a:effectLst/>
                <a:latin typeface="+mn-lt"/>
                <a:ea typeface="+mn-ea"/>
                <a:cs typeface="+mn-cs"/>
              </a:rPr>
              <a:t> (this number could drop down if students don’t complete all of the requirements)</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9F64FB5-4083-40B6-AC35-10FB314C371D}" type="slidenum">
              <a:rPr lang="en-US" smtClean="0"/>
              <a:t>39</a:t>
            </a:fld>
            <a:endParaRPr lang="en-US"/>
          </a:p>
        </p:txBody>
      </p:sp>
    </p:spTree>
    <p:extLst>
      <p:ext uri="{BB962C8B-B14F-4D97-AF65-F5344CB8AC3E}">
        <p14:creationId xmlns:p14="http://schemas.microsoft.com/office/powerpoint/2010/main" val="30148379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I mention one of the strategies we are using to help grow FTES for the College and provide opportunities</a:t>
            </a:r>
            <a:r>
              <a:rPr lang="en-US" baseline="0" dirty="0" smtClean="0"/>
              <a:t> for our students to get a jump on college is Dual enrollment</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9F64FB5-4083-40B6-AC35-10FB314C371D}" type="slidenum">
              <a:rPr lang="en-US" smtClean="0"/>
              <a:t>40</a:t>
            </a:fld>
            <a:endParaRPr lang="en-US"/>
          </a:p>
        </p:txBody>
      </p:sp>
    </p:spTree>
    <p:extLst>
      <p:ext uri="{BB962C8B-B14F-4D97-AF65-F5344CB8AC3E}">
        <p14:creationId xmlns:p14="http://schemas.microsoft.com/office/powerpoint/2010/main" val="38768319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AS you can see we have significantly increased the number of section offered and students served over the past 3 years</a:t>
            </a:r>
          </a:p>
          <a:p>
            <a:endParaRPr lang="en-US" dirty="0"/>
          </a:p>
        </p:txBody>
      </p:sp>
      <p:sp>
        <p:nvSpPr>
          <p:cNvPr id="4" name="Slide Number Placeholder 3"/>
          <p:cNvSpPr>
            <a:spLocks noGrp="1"/>
          </p:cNvSpPr>
          <p:nvPr>
            <p:ph type="sldNum" sz="quarter" idx="10"/>
          </p:nvPr>
        </p:nvSpPr>
        <p:spPr/>
        <p:txBody>
          <a:bodyPr/>
          <a:lstStyle/>
          <a:p>
            <a:fld id="{F9F64FB5-4083-40B6-AC35-10FB314C371D}" type="slidenum">
              <a:rPr lang="en-US" smtClean="0"/>
              <a:t>41</a:t>
            </a:fld>
            <a:endParaRPr lang="en-US"/>
          </a:p>
        </p:txBody>
      </p:sp>
    </p:spTree>
    <p:extLst>
      <p:ext uri="{BB962C8B-B14F-4D97-AF65-F5344CB8AC3E}">
        <p14:creationId xmlns:p14="http://schemas.microsoft.com/office/powerpoint/2010/main" val="586994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faculty stand…acknowledge promotions and new interims…</a:t>
            </a:r>
          </a:p>
          <a:p>
            <a:endParaRPr lang="en-US" dirty="0" smtClean="0"/>
          </a:p>
          <a:p>
            <a:r>
              <a:rPr lang="en-US" dirty="0" smtClean="0"/>
              <a:t>XX New retires</a:t>
            </a:r>
            <a:r>
              <a:rPr lang="en-US" baseline="0" dirty="0" smtClean="0"/>
              <a:t> 17 last year…</a:t>
            </a:r>
            <a:endParaRPr lang="en-US" dirty="0" smtClean="0"/>
          </a:p>
          <a:p>
            <a:endParaRPr lang="en-US" dirty="0" smtClean="0"/>
          </a:p>
          <a:p>
            <a:r>
              <a:rPr lang="en-US" dirty="0" smtClean="0"/>
              <a:t>XX new Faculty</a:t>
            </a:r>
            <a:r>
              <a:rPr lang="en-US" baseline="0" dirty="0" smtClean="0"/>
              <a:t> round of applause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9F64FB5-4083-40B6-AC35-10FB314C371D}" type="slidenum">
              <a:rPr lang="en-US" smtClean="0"/>
              <a:t>5</a:t>
            </a:fld>
            <a:endParaRPr lang="en-US"/>
          </a:p>
        </p:txBody>
      </p:sp>
    </p:spTree>
    <p:extLst>
      <p:ext uri="{BB962C8B-B14F-4D97-AF65-F5344CB8AC3E}">
        <p14:creationId xmlns:p14="http://schemas.microsoft.com/office/powerpoint/2010/main" val="19308766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29 Different Courses and 80 sections</a:t>
            </a:r>
            <a:endParaRPr lang="en-US" dirty="0"/>
          </a:p>
        </p:txBody>
      </p:sp>
      <p:sp>
        <p:nvSpPr>
          <p:cNvPr id="4" name="Slide Number Placeholder 3"/>
          <p:cNvSpPr>
            <a:spLocks noGrp="1"/>
          </p:cNvSpPr>
          <p:nvPr>
            <p:ph type="sldNum" sz="quarter" idx="10"/>
          </p:nvPr>
        </p:nvSpPr>
        <p:spPr/>
        <p:txBody>
          <a:bodyPr/>
          <a:lstStyle/>
          <a:p>
            <a:fld id="{F9F64FB5-4083-40B6-AC35-10FB314C371D}" type="slidenum">
              <a:rPr lang="en-US" smtClean="0"/>
              <a:t>42</a:t>
            </a:fld>
            <a:endParaRPr lang="en-US"/>
          </a:p>
        </p:txBody>
      </p:sp>
    </p:spTree>
    <p:extLst>
      <p:ext uri="{BB962C8B-B14F-4D97-AF65-F5344CB8AC3E}">
        <p14:creationId xmlns:p14="http://schemas.microsoft.com/office/powerpoint/2010/main" val="25963406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38 Different Courses and 100??? </a:t>
            </a:r>
            <a:r>
              <a:rPr lang="en-US" baseline="0" dirty="0" smtClean="0"/>
              <a:t> </a:t>
            </a:r>
            <a:r>
              <a:rPr lang="en-US" dirty="0" smtClean="0"/>
              <a:t>sections</a:t>
            </a:r>
            <a:endParaRPr lang="en-US" dirty="0"/>
          </a:p>
        </p:txBody>
      </p:sp>
      <p:sp>
        <p:nvSpPr>
          <p:cNvPr id="4" name="Slide Number Placeholder 3"/>
          <p:cNvSpPr>
            <a:spLocks noGrp="1"/>
          </p:cNvSpPr>
          <p:nvPr>
            <p:ph type="sldNum" sz="quarter" idx="10"/>
          </p:nvPr>
        </p:nvSpPr>
        <p:spPr/>
        <p:txBody>
          <a:bodyPr/>
          <a:lstStyle/>
          <a:p>
            <a:fld id="{F9F64FB5-4083-40B6-AC35-10FB314C371D}" type="slidenum">
              <a:rPr lang="en-US" smtClean="0"/>
              <a:t>43</a:t>
            </a:fld>
            <a:endParaRPr lang="en-US"/>
          </a:p>
        </p:txBody>
      </p:sp>
    </p:spTree>
    <p:extLst>
      <p:ext uri="{BB962C8B-B14F-4D97-AF65-F5344CB8AC3E}">
        <p14:creationId xmlns:p14="http://schemas.microsoft.com/office/powerpoint/2010/main" val="39442744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We currently partner with 30 High schools in our</a:t>
            </a:r>
            <a:r>
              <a:rPr lang="en-US" sz="1600" baseline="0" dirty="0" smtClean="0"/>
              <a:t> service area.  </a:t>
            </a:r>
          </a:p>
          <a:p>
            <a:endParaRPr lang="en-US" sz="1600" baseline="0" dirty="0" smtClean="0"/>
          </a:p>
          <a:p>
            <a:endParaRPr lang="en-US" sz="1600" dirty="0"/>
          </a:p>
        </p:txBody>
      </p:sp>
      <p:sp>
        <p:nvSpPr>
          <p:cNvPr id="4" name="Slide Number Placeholder 3"/>
          <p:cNvSpPr>
            <a:spLocks noGrp="1"/>
          </p:cNvSpPr>
          <p:nvPr>
            <p:ph type="sldNum" sz="quarter" idx="10"/>
          </p:nvPr>
        </p:nvSpPr>
        <p:spPr/>
        <p:txBody>
          <a:bodyPr/>
          <a:lstStyle/>
          <a:p>
            <a:fld id="{F9F64FB5-4083-40B6-AC35-10FB314C371D}" type="slidenum">
              <a:rPr lang="en-US" smtClean="0"/>
              <a:t>44</a:t>
            </a:fld>
            <a:endParaRPr lang="en-US"/>
          </a:p>
        </p:txBody>
      </p:sp>
    </p:spTree>
    <p:extLst>
      <p:ext uri="{BB962C8B-B14F-4D97-AF65-F5344CB8AC3E}">
        <p14:creationId xmlns:p14="http://schemas.microsoft.com/office/powerpoint/2010/main" val="32771997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Distance Education has grown tremendously over</a:t>
            </a:r>
            <a:r>
              <a:rPr lang="en-US" sz="1600" baseline="0" dirty="0" smtClean="0"/>
              <a:t> the past few years thanks in part to the efforts of Dr. Steeley and her work to carry on and expand what Autumn Bell began with the OEI - Online Exchange Initiative</a:t>
            </a:r>
          </a:p>
          <a:p>
            <a:r>
              <a:rPr lang="en-US" sz="1600" baseline="0" dirty="0" smtClean="0"/>
              <a:t>Her work in collaboration with the Deans, and the large number of faculty who have been willing to participate in the Online Teacher Training Program have revitalized our Distance Education efforts</a:t>
            </a:r>
            <a:endParaRPr lang="en-US" sz="16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64FB5-4083-40B6-AC35-10FB314C371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64365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700" dirty="0"/>
              <a:t>As you can see we have </a:t>
            </a:r>
            <a:r>
              <a:rPr lang="en-US" sz="1700" dirty="0" smtClean="0"/>
              <a:t>almost tripled the </a:t>
            </a:r>
            <a:r>
              <a:rPr lang="en-US" sz="1700" dirty="0"/>
              <a:t>number of sections offered via DE.  </a:t>
            </a:r>
            <a:r>
              <a:rPr lang="en-US" sz="1700" dirty="0" smtClean="0"/>
              <a:t>On a positive note the </a:t>
            </a:r>
            <a:r>
              <a:rPr lang="en-US" sz="1700" baseline="0" dirty="0" smtClean="0"/>
              <a:t>this past fall </a:t>
            </a:r>
            <a:r>
              <a:rPr lang="en-US" sz="1700" dirty="0" smtClean="0"/>
              <a:t>success retention rates are almost the same as Face to Face. GPA </a:t>
            </a:r>
            <a:r>
              <a:rPr lang="en-US" sz="1700" dirty="0"/>
              <a:t>of online classes was </a:t>
            </a:r>
            <a:r>
              <a:rPr lang="en-US" sz="1700" dirty="0" smtClean="0"/>
              <a:t>slightly higher</a:t>
            </a:r>
            <a:endParaRPr lang="en-US" sz="1700" dirty="0"/>
          </a:p>
          <a:p>
            <a:endParaRPr lang="en-US" sz="1700" dirty="0"/>
          </a:p>
          <a:p>
            <a:r>
              <a:rPr lang="en-US" sz="1700" dirty="0"/>
              <a:t>I believe we can address these gaps in success and retention with both professional development and additional student support, and the Office of Instruction is committed to closing these gaps.</a:t>
            </a:r>
          </a:p>
          <a:p>
            <a:endParaRPr lang="en-US" sz="1700" dirty="0"/>
          </a:p>
          <a:p>
            <a:endParaRPr lang="en-US" sz="1700" dirty="0"/>
          </a:p>
        </p:txBody>
      </p:sp>
      <p:sp>
        <p:nvSpPr>
          <p:cNvPr id="4" name="Slide Number Placeholder 3"/>
          <p:cNvSpPr>
            <a:spLocks noGrp="1"/>
          </p:cNvSpPr>
          <p:nvPr>
            <p:ph type="sldNum" sz="quarter" idx="10"/>
          </p:nvPr>
        </p:nvSpPr>
        <p:spPr/>
        <p:txBody>
          <a:bodyPr/>
          <a:lstStyle/>
          <a:p>
            <a:pPr marL="0" marR="0" lvl="0" indent="0" algn="r" defTabSz="890588" rtl="0" eaLnBrk="1" fontAlgn="base" latinLnBrk="0" hangingPunct="1">
              <a:lnSpc>
                <a:spcPct val="100000"/>
              </a:lnSpc>
              <a:spcBef>
                <a:spcPct val="0"/>
              </a:spcBef>
              <a:spcAft>
                <a:spcPct val="0"/>
              </a:spcAft>
              <a:buClrTx/>
              <a:buSzTx/>
              <a:buFontTx/>
              <a:buNone/>
              <a:tabLst/>
              <a:defRPr/>
            </a:pPr>
            <a:fld id="{FDA217DB-1853-46C4-A110-223CB75AC2A4}"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pitchFamily="107" charset="-128"/>
                <a:cs typeface="+mn-cs"/>
              </a:rPr>
              <a:pPr marL="0" marR="0" lvl="0" indent="0" algn="r" defTabSz="890588" rtl="0" eaLnBrk="1" fontAlgn="base" latinLnBrk="0" hangingPunct="1">
                <a:lnSpc>
                  <a:spcPct val="100000"/>
                </a:lnSpc>
                <a:spcBef>
                  <a:spcPct val="0"/>
                </a:spcBef>
                <a:spcAft>
                  <a:spcPct val="0"/>
                </a:spcAft>
                <a:buClrTx/>
                <a:buSzTx/>
                <a:buFontTx/>
                <a:buNone/>
                <a:tabLst/>
                <a:defRPr/>
              </a:pPr>
              <a:t>46</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07" charset="-128"/>
              <a:cs typeface="+mn-cs"/>
            </a:endParaRPr>
          </a:p>
        </p:txBody>
      </p:sp>
    </p:spTree>
    <p:extLst>
      <p:ext uri="{BB962C8B-B14F-4D97-AF65-F5344CB8AC3E}">
        <p14:creationId xmlns:p14="http://schemas.microsoft.com/office/powerpoint/2010/main" val="38053908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700" dirty="0"/>
              <a:t>As you can see we have </a:t>
            </a:r>
            <a:r>
              <a:rPr lang="en-US" sz="1700" dirty="0" smtClean="0"/>
              <a:t>almost tripled the </a:t>
            </a:r>
            <a:r>
              <a:rPr lang="en-US" sz="1700" dirty="0"/>
              <a:t>number of sections offered via DE.  </a:t>
            </a:r>
            <a:r>
              <a:rPr lang="en-US" sz="1700" dirty="0" smtClean="0"/>
              <a:t>On a positive note the </a:t>
            </a:r>
            <a:r>
              <a:rPr lang="en-US" sz="1700" baseline="0" dirty="0" smtClean="0"/>
              <a:t>this past fall </a:t>
            </a:r>
            <a:r>
              <a:rPr lang="en-US" sz="1700" dirty="0" smtClean="0"/>
              <a:t>success retention rates are almost the same as Face to Face. GPA </a:t>
            </a:r>
            <a:r>
              <a:rPr lang="en-US" sz="1700" dirty="0"/>
              <a:t>of online classes was </a:t>
            </a:r>
            <a:r>
              <a:rPr lang="en-US" sz="1700" dirty="0" smtClean="0"/>
              <a:t>slightly higher</a:t>
            </a:r>
            <a:endParaRPr lang="en-US" sz="1700" dirty="0"/>
          </a:p>
          <a:p>
            <a:endParaRPr lang="en-US" sz="1700" dirty="0"/>
          </a:p>
          <a:p>
            <a:r>
              <a:rPr lang="en-US" sz="1700" dirty="0"/>
              <a:t>I believe we can address these gaps in success and retention with both professional development and additional student support, and the Office of Instruction is committed to closing these gaps.</a:t>
            </a:r>
          </a:p>
          <a:p>
            <a:endParaRPr lang="en-US" sz="1700" dirty="0"/>
          </a:p>
          <a:p>
            <a:endParaRPr lang="en-US" sz="1700" dirty="0"/>
          </a:p>
        </p:txBody>
      </p:sp>
      <p:sp>
        <p:nvSpPr>
          <p:cNvPr id="4" name="Slide Number Placeholder 3"/>
          <p:cNvSpPr>
            <a:spLocks noGrp="1"/>
          </p:cNvSpPr>
          <p:nvPr>
            <p:ph type="sldNum" sz="quarter" idx="10"/>
          </p:nvPr>
        </p:nvSpPr>
        <p:spPr/>
        <p:txBody>
          <a:bodyPr/>
          <a:lstStyle/>
          <a:p>
            <a:pPr marL="0" marR="0" lvl="0" indent="0" algn="r" defTabSz="890588" rtl="0" eaLnBrk="1" fontAlgn="base" latinLnBrk="0" hangingPunct="1">
              <a:lnSpc>
                <a:spcPct val="100000"/>
              </a:lnSpc>
              <a:spcBef>
                <a:spcPct val="0"/>
              </a:spcBef>
              <a:spcAft>
                <a:spcPct val="0"/>
              </a:spcAft>
              <a:buClrTx/>
              <a:buSzTx/>
              <a:buFontTx/>
              <a:buNone/>
              <a:tabLst/>
              <a:defRPr/>
            </a:pPr>
            <a:fld id="{FDA217DB-1853-46C4-A110-223CB75AC2A4}"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pitchFamily="107" charset="-128"/>
                <a:cs typeface="+mn-cs"/>
              </a:rPr>
              <a:pPr marL="0" marR="0" lvl="0" indent="0" algn="r" defTabSz="890588" rtl="0" eaLnBrk="1" fontAlgn="base" latinLnBrk="0" hangingPunct="1">
                <a:lnSpc>
                  <a:spcPct val="100000"/>
                </a:lnSpc>
                <a:spcBef>
                  <a:spcPct val="0"/>
                </a:spcBef>
                <a:spcAft>
                  <a:spcPct val="0"/>
                </a:spcAft>
                <a:buClrTx/>
                <a:buSzTx/>
                <a:buFontTx/>
                <a:buNone/>
                <a:tabLst/>
                <a:defRPr/>
              </a:pPr>
              <a:t>50</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07" charset="-128"/>
              <a:cs typeface="+mn-cs"/>
            </a:endParaRPr>
          </a:p>
        </p:txBody>
      </p:sp>
    </p:spTree>
    <p:extLst>
      <p:ext uri="{BB962C8B-B14F-4D97-AF65-F5344CB8AC3E}">
        <p14:creationId xmlns:p14="http://schemas.microsoft.com/office/powerpoint/2010/main" val="28616374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890588" rtl="0" eaLnBrk="1" fontAlgn="base" latinLnBrk="0" hangingPunct="1">
              <a:lnSpc>
                <a:spcPct val="100000"/>
              </a:lnSpc>
              <a:spcBef>
                <a:spcPct val="0"/>
              </a:spcBef>
              <a:spcAft>
                <a:spcPct val="0"/>
              </a:spcAft>
              <a:buClrTx/>
              <a:buSzTx/>
              <a:buFontTx/>
              <a:buNone/>
              <a:tabLst/>
              <a:defRPr/>
            </a:pPr>
            <a:fld id="{7D2B8373-BD67-4D49-A81F-1B6E0A704D4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pitchFamily="107" charset="-128"/>
                <a:cs typeface="+mn-cs"/>
              </a:rPr>
              <a:pPr marL="0" marR="0" lvl="0" indent="0" algn="r" defTabSz="890588"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07" charset="-128"/>
              <a:cs typeface="+mn-cs"/>
            </a:endParaRPr>
          </a:p>
        </p:txBody>
      </p:sp>
    </p:spTree>
    <p:extLst>
      <p:ext uri="{BB962C8B-B14F-4D97-AF65-F5344CB8AC3E}">
        <p14:creationId xmlns:p14="http://schemas.microsoft.com/office/powerpoint/2010/main" val="32148561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F64FB5-4083-40B6-AC35-10FB314C371D}" type="slidenum">
              <a:rPr lang="en-US" smtClean="0"/>
              <a:t>55</a:t>
            </a:fld>
            <a:endParaRPr lang="en-US"/>
          </a:p>
        </p:txBody>
      </p:sp>
    </p:spTree>
    <p:extLst>
      <p:ext uri="{BB962C8B-B14F-4D97-AF65-F5344CB8AC3E}">
        <p14:creationId xmlns:p14="http://schemas.microsoft.com/office/powerpoint/2010/main" val="22703822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F64FB5-4083-40B6-AC35-10FB314C371D}" type="slidenum">
              <a:rPr lang="en-US" smtClean="0"/>
              <a:t>56</a:t>
            </a:fld>
            <a:endParaRPr lang="en-US"/>
          </a:p>
        </p:txBody>
      </p:sp>
    </p:spTree>
    <p:extLst>
      <p:ext uri="{BB962C8B-B14F-4D97-AF65-F5344CB8AC3E}">
        <p14:creationId xmlns:p14="http://schemas.microsoft.com/office/powerpoint/2010/main" val="34032022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F64FB5-4083-40B6-AC35-10FB314C371D}" type="slidenum">
              <a:rPr lang="en-US" smtClean="0"/>
              <a:t>57</a:t>
            </a:fld>
            <a:endParaRPr lang="en-US"/>
          </a:p>
        </p:txBody>
      </p:sp>
    </p:spTree>
    <p:extLst>
      <p:ext uri="{BB962C8B-B14F-4D97-AF65-F5344CB8AC3E}">
        <p14:creationId xmlns:p14="http://schemas.microsoft.com/office/powerpoint/2010/main" val="3726735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miter lim="800000"/>
            <a:headEnd/>
            <a:tailEnd/>
          </a:ln>
        </p:spPr>
        <p:txBody>
          <a:bodyPr/>
          <a:lstStyle/>
          <a:p>
            <a:fld id="{9587193B-DE29-46CF-921F-94F3ECD3C8A7}" type="slidenum">
              <a:rPr lang="en-US" smtClean="0"/>
              <a:pPr/>
              <a:t>6</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86316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5DC981E-A4B3-1D4C-9C5A-A4EC041704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006953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5DC981E-A4B3-1D4C-9C5A-A4EC041704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643593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5DC981E-A4B3-1D4C-9C5A-A4EC041704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76088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5DC981E-A4B3-1D4C-9C5A-A4EC041704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82356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5DC981E-A4B3-1D4C-9C5A-A4EC041704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843350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5DC981E-A4B3-1D4C-9C5A-A4EC041704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70528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5DC981E-A4B3-1D4C-9C5A-A4EC041704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13159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5DC981E-A4B3-1D4C-9C5A-A4EC041704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984682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5DC981E-A4B3-1D4C-9C5A-A4EC041704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152582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5DC981E-A4B3-1D4C-9C5A-A4EC041704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07963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miter lim="800000"/>
            <a:headEnd/>
            <a:tailEnd/>
          </a:ln>
        </p:spPr>
        <p:txBody>
          <a:bodyPr/>
          <a:lstStyle/>
          <a:p>
            <a:fld id="{9587193B-DE29-46CF-921F-94F3ECD3C8A7}" type="slidenum">
              <a:rPr lang="en-US" smtClean="0"/>
              <a:pPr/>
              <a:t>7</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1331998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5DC981E-A4B3-1D4C-9C5A-A4EC041704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02012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5DC981E-A4B3-1D4C-9C5A-A4EC041704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05276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5DC981E-A4B3-1D4C-9C5A-A4EC041704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52796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64FB5-4083-40B6-AC35-10FB314C371D}" type="slidenum">
              <a:rPr lang="en-US" smtClean="0"/>
              <a:t>77</a:t>
            </a:fld>
            <a:endParaRPr lang="en-US"/>
          </a:p>
        </p:txBody>
      </p:sp>
    </p:spTree>
    <p:extLst>
      <p:ext uri="{BB962C8B-B14F-4D97-AF65-F5344CB8AC3E}">
        <p14:creationId xmlns:p14="http://schemas.microsoft.com/office/powerpoint/2010/main" val="346184346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of the things I heard last year was that “all levels of professional is not effective”</a:t>
            </a:r>
          </a:p>
          <a:p>
            <a:endParaRPr lang="en-US" baseline="0" dirty="0" smtClean="0"/>
          </a:p>
          <a:p>
            <a:r>
              <a:rPr lang="en-US" baseline="0" dirty="0" smtClean="0"/>
              <a:t>This also came out in our Strategic Plan…and Brice Harris will address this as well.  </a:t>
            </a:r>
          </a:p>
          <a:p>
            <a:endParaRPr lang="en-US" baseline="0" dirty="0" smtClean="0"/>
          </a:p>
          <a:p>
            <a:r>
              <a:rPr lang="en-US" baseline="0" dirty="0" smtClean="0"/>
              <a:t>Core Value One:  </a:t>
            </a:r>
            <a:r>
              <a:rPr lang="en-US" b="1" baseline="0" dirty="0" smtClean="0"/>
              <a:t>Gro</a:t>
            </a:r>
            <a:r>
              <a:rPr lang="en-US" b="1" dirty="0" smtClean="0"/>
              <a:t>wth</a:t>
            </a:r>
            <a:r>
              <a:rPr lang="en-US" dirty="0" smtClean="0"/>
              <a:t> We are committed to sharing and exploring new ideas through collaboration, respect for diversity, promoting equity, and professional development.</a:t>
            </a:r>
          </a:p>
          <a:p>
            <a:endParaRPr lang="en-US" dirty="0" smtClean="0"/>
          </a:p>
          <a:p>
            <a:r>
              <a:rPr lang="en-US" dirty="0" smtClean="0"/>
              <a:t>Talk</a:t>
            </a:r>
            <a:r>
              <a:rPr lang="en-US" baseline="0" dirty="0" smtClean="0"/>
              <a:t> about plans for PD, CUE,  Inside track…and even Dr. Harris report…our need to look at ourselves and challenge ourselves to do better. </a:t>
            </a:r>
            <a:endParaRPr lang="en-US" dirty="0"/>
          </a:p>
        </p:txBody>
      </p:sp>
      <p:sp>
        <p:nvSpPr>
          <p:cNvPr id="4" name="Slide Number Placeholder 3"/>
          <p:cNvSpPr>
            <a:spLocks noGrp="1"/>
          </p:cNvSpPr>
          <p:nvPr>
            <p:ph type="sldNum" sz="quarter" idx="10"/>
          </p:nvPr>
        </p:nvSpPr>
        <p:spPr/>
        <p:txBody>
          <a:bodyPr/>
          <a:lstStyle/>
          <a:p>
            <a:fld id="{F9F64FB5-4083-40B6-AC35-10FB314C371D}" type="slidenum">
              <a:rPr lang="en-US" smtClean="0"/>
              <a:t>78</a:t>
            </a:fld>
            <a:endParaRPr lang="en-US"/>
          </a:p>
        </p:txBody>
      </p:sp>
    </p:spTree>
    <p:extLst>
      <p:ext uri="{BB962C8B-B14F-4D97-AF65-F5344CB8AC3E}">
        <p14:creationId xmlns:p14="http://schemas.microsoft.com/office/powerpoint/2010/main" val="229669462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Vision for Success represents aspirational goals—ambitious—but we have always been as a system</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F0377A-A42B-6744-800A-A6021C5F47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75795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p:cNvSpPr>
          <p:nvPr>
            <p:ph type="sldImg"/>
          </p:nvPr>
        </p:nvSpPr>
        <p:spPr bwMode="auto">
          <a:noFill/>
          <a:ln>
            <a:solidFill>
              <a:srgbClr val="000000"/>
            </a:solidFill>
            <a:miter lim="800000"/>
            <a:headEnd/>
            <a:tailEnd/>
          </a:ln>
        </p:spPr>
      </p:sp>
      <p:sp>
        <p:nvSpPr>
          <p:cNvPr id="1761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OK</a:t>
            </a:r>
          </a:p>
        </p:txBody>
      </p:sp>
      <p:sp>
        <p:nvSpPr>
          <p:cNvPr id="176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AACDE3-BA8A-9C4B-AE11-B9C00A27A29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79552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a:noFill/>
        </p:spPr>
        <p:txBody>
          <a:bodyPr/>
          <a:lstStyle>
            <a:lvl1pPr defTabSz="904002">
              <a:defRPr>
                <a:solidFill>
                  <a:schemeClr val="tx1"/>
                </a:solidFill>
                <a:latin typeface="Verdana" panose="020B0604030504040204" pitchFamily="34" charset="0"/>
                <a:ea typeface="ヒラギノ角ゴ Pro W3" pitchFamily="107" charset="-128"/>
              </a:defRPr>
            </a:lvl1pPr>
            <a:lvl2pPr marL="754141" indent="-290054" defTabSz="904002">
              <a:defRPr>
                <a:solidFill>
                  <a:schemeClr val="tx1"/>
                </a:solidFill>
                <a:latin typeface="Verdana" panose="020B0604030504040204" pitchFamily="34" charset="0"/>
                <a:ea typeface="ヒラギノ角ゴ Pro W3" pitchFamily="107" charset="-128"/>
              </a:defRPr>
            </a:lvl2pPr>
            <a:lvl3pPr marL="1160216" indent="-232043" defTabSz="904002">
              <a:defRPr>
                <a:solidFill>
                  <a:schemeClr val="tx1"/>
                </a:solidFill>
                <a:latin typeface="Verdana" panose="020B0604030504040204" pitchFamily="34" charset="0"/>
                <a:ea typeface="ヒラギノ角ゴ Pro W3" pitchFamily="107" charset="-128"/>
              </a:defRPr>
            </a:lvl3pPr>
            <a:lvl4pPr marL="1624302" indent="-232043" defTabSz="904002">
              <a:defRPr>
                <a:solidFill>
                  <a:schemeClr val="tx1"/>
                </a:solidFill>
                <a:latin typeface="Verdana" panose="020B0604030504040204" pitchFamily="34" charset="0"/>
                <a:ea typeface="ヒラギノ角ゴ Pro W3" pitchFamily="107" charset="-128"/>
              </a:defRPr>
            </a:lvl4pPr>
            <a:lvl5pPr marL="2088388" indent="-232043" defTabSz="904002">
              <a:defRPr>
                <a:solidFill>
                  <a:schemeClr val="tx1"/>
                </a:solidFill>
                <a:latin typeface="Verdana" panose="020B0604030504040204" pitchFamily="34" charset="0"/>
                <a:ea typeface="ヒラギノ角ゴ Pro W3" pitchFamily="107" charset="-128"/>
              </a:defRPr>
            </a:lvl5pPr>
            <a:lvl6pPr marL="2552475" indent="-232043" defTabSz="904002" eaLnBrk="0" fontAlgn="base" hangingPunct="0">
              <a:spcBef>
                <a:spcPct val="0"/>
              </a:spcBef>
              <a:spcAft>
                <a:spcPct val="0"/>
              </a:spcAft>
              <a:defRPr>
                <a:solidFill>
                  <a:schemeClr val="tx1"/>
                </a:solidFill>
                <a:latin typeface="Verdana" panose="020B0604030504040204" pitchFamily="34" charset="0"/>
                <a:ea typeface="ヒラギノ角ゴ Pro W3" pitchFamily="107" charset="-128"/>
              </a:defRPr>
            </a:lvl6pPr>
            <a:lvl7pPr marL="3016562" indent="-232043" defTabSz="904002" eaLnBrk="0" fontAlgn="base" hangingPunct="0">
              <a:spcBef>
                <a:spcPct val="0"/>
              </a:spcBef>
              <a:spcAft>
                <a:spcPct val="0"/>
              </a:spcAft>
              <a:defRPr>
                <a:solidFill>
                  <a:schemeClr val="tx1"/>
                </a:solidFill>
                <a:latin typeface="Verdana" panose="020B0604030504040204" pitchFamily="34" charset="0"/>
                <a:ea typeface="ヒラギノ角ゴ Pro W3" pitchFamily="107" charset="-128"/>
              </a:defRPr>
            </a:lvl7pPr>
            <a:lvl8pPr marL="3480649" indent="-232043" defTabSz="904002" eaLnBrk="0" fontAlgn="base" hangingPunct="0">
              <a:spcBef>
                <a:spcPct val="0"/>
              </a:spcBef>
              <a:spcAft>
                <a:spcPct val="0"/>
              </a:spcAft>
              <a:defRPr>
                <a:solidFill>
                  <a:schemeClr val="tx1"/>
                </a:solidFill>
                <a:latin typeface="Verdana" panose="020B0604030504040204" pitchFamily="34" charset="0"/>
                <a:ea typeface="ヒラギノ角ゴ Pro W3" pitchFamily="107" charset="-128"/>
              </a:defRPr>
            </a:lvl8pPr>
            <a:lvl9pPr marL="3944735" indent="-232043" defTabSz="904002" eaLnBrk="0" fontAlgn="base" hangingPunct="0">
              <a:spcBef>
                <a:spcPct val="0"/>
              </a:spcBef>
              <a:spcAft>
                <a:spcPct val="0"/>
              </a:spcAft>
              <a:defRPr>
                <a:solidFill>
                  <a:schemeClr val="tx1"/>
                </a:solidFill>
                <a:latin typeface="Verdana" panose="020B0604030504040204" pitchFamily="34" charset="0"/>
                <a:ea typeface="ヒラギノ角ゴ Pro W3" pitchFamily="107" charset="-128"/>
              </a:defRPr>
            </a:lvl9pPr>
          </a:lstStyle>
          <a:p>
            <a:fld id="{A082C60D-950B-4228-9F22-CE25280939C5}" type="slidenum">
              <a:rPr lang="en-US" altLang="en-US" smtClean="0">
                <a:latin typeface="Arial" panose="020B0604020202020204" pitchFamily="34" charset="0"/>
              </a:rPr>
              <a:pPr/>
              <a:t>93</a:t>
            </a:fld>
            <a:endParaRPr lang="en-US" altLang="en-US" smtClean="0">
              <a:latin typeface="Arial" panose="020B0604020202020204" pitchFamily="34" charset="0"/>
            </a:endParaRPr>
          </a:p>
        </p:txBody>
      </p:sp>
      <p:sp>
        <p:nvSpPr>
          <p:cNvPr id="37891"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p:spPr>
        <p:txBody>
          <a:bodyPr/>
          <a:lstStyle/>
          <a:p>
            <a:pPr eaLnBrk="1" hangingPunct="1"/>
            <a:endParaRPr lang="en-US" altLang="en-US" smtClean="0">
              <a:ea typeface="ヒラギノ角ゴ Pro W3" pitchFamily="107" charset="-128"/>
            </a:endParaRPr>
          </a:p>
        </p:txBody>
      </p:sp>
    </p:spTree>
    <p:extLst>
      <p:ext uri="{BB962C8B-B14F-4D97-AF65-F5344CB8AC3E}">
        <p14:creationId xmlns:p14="http://schemas.microsoft.com/office/powerpoint/2010/main" val="12969533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F64FB5-4083-40B6-AC35-10FB314C371D}" type="slidenum">
              <a:rPr lang="en-US" smtClean="0"/>
              <a:t>94</a:t>
            </a:fld>
            <a:endParaRPr lang="en-US"/>
          </a:p>
        </p:txBody>
      </p:sp>
    </p:spTree>
    <p:extLst>
      <p:ext uri="{BB962C8B-B14F-4D97-AF65-F5344CB8AC3E}">
        <p14:creationId xmlns:p14="http://schemas.microsoft.com/office/powerpoint/2010/main" val="179306940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a:noFill/>
        </p:spPr>
        <p:txBody>
          <a:bodyPr/>
          <a:lstStyle>
            <a:lvl1pPr defTabSz="904002">
              <a:defRPr>
                <a:solidFill>
                  <a:schemeClr val="tx1"/>
                </a:solidFill>
                <a:latin typeface="Verdana" panose="020B0604030504040204" pitchFamily="34" charset="0"/>
                <a:ea typeface="ヒラギノ角ゴ Pro W3" pitchFamily="107" charset="-128"/>
              </a:defRPr>
            </a:lvl1pPr>
            <a:lvl2pPr marL="754141" indent="-290054" defTabSz="904002">
              <a:defRPr>
                <a:solidFill>
                  <a:schemeClr val="tx1"/>
                </a:solidFill>
                <a:latin typeface="Verdana" panose="020B0604030504040204" pitchFamily="34" charset="0"/>
                <a:ea typeface="ヒラギノ角ゴ Pro W3" pitchFamily="107" charset="-128"/>
              </a:defRPr>
            </a:lvl2pPr>
            <a:lvl3pPr marL="1160216" indent="-232043" defTabSz="904002">
              <a:defRPr>
                <a:solidFill>
                  <a:schemeClr val="tx1"/>
                </a:solidFill>
                <a:latin typeface="Verdana" panose="020B0604030504040204" pitchFamily="34" charset="0"/>
                <a:ea typeface="ヒラギノ角ゴ Pro W3" pitchFamily="107" charset="-128"/>
              </a:defRPr>
            </a:lvl3pPr>
            <a:lvl4pPr marL="1624302" indent="-232043" defTabSz="904002">
              <a:defRPr>
                <a:solidFill>
                  <a:schemeClr val="tx1"/>
                </a:solidFill>
                <a:latin typeface="Verdana" panose="020B0604030504040204" pitchFamily="34" charset="0"/>
                <a:ea typeface="ヒラギノ角ゴ Pro W3" pitchFamily="107" charset="-128"/>
              </a:defRPr>
            </a:lvl4pPr>
            <a:lvl5pPr marL="2088388" indent="-232043" defTabSz="904002">
              <a:defRPr>
                <a:solidFill>
                  <a:schemeClr val="tx1"/>
                </a:solidFill>
                <a:latin typeface="Verdana" panose="020B0604030504040204" pitchFamily="34" charset="0"/>
                <a:ea typeface="ヒラギノ角ゴ Pro W3" pitchFamily="107" charset="-128"/>
              </a:defRPr>
            </a:lvl5pPr>
            <a:lvl6pPr marL="2552475" indent="-232043" defTabSz="904002" eaLnBrk="0" fontAlgn="base" hangingPunct="0">
              <a:spcBef>
                <a:spcPct val="0"/>
              </a:spcBef>
              <a:spcAft>
                <a:spcPct val="0"/>
              </a:spcAft>
              <a:defRPr>
                <a:solidFill>
                  <a:schemeClr val="tx1"/>
                </a:solidFill>
                <a:latin typeface="Verdana" panose="020B0604030504040204" pitchFamily="34" charset="0"/>
                <a:ea typeface="ヒラギノ角ゴ Pro W3" pitchFamily="107" charset="-128"/>
              </a:defRPr>
            </a:lvl6pPr>
            <a:lvl7pPr marL="3016562" indent="-232043" defTabSz="904002" eaLnBrk="0" fontAlgn="base" hangingPunct="0">
              <a:spcBef>
                <a:spcPct val="0"/>
              </a:spcBef>
              <a:spcAft>
                <a:spcPct val="0"/>
              </a:spcAft>
              <a:defRPr>
                <a:solidFill>
                  <a:schemeClr val="tx1"/>
                </a:solidFill>
                <a:latin typeface="Verdana" panose="020B0604030504040204" pitchFamily="34" charset="0"/>
                <a:ea typeface="ヒラギノ角ゴ Pro W3" pitchFamily="107" charset="-128"/>
              </a:defRPr>
            </a:lvl7pPr>
            <a:lvl8pPr marL="3480649" indent="-232043" defTabSz="904002" eaLnBrk="0" fontAlgn="base" hangingPunct="0">
              <a:spcBef>
                <a:spcPct val="0"/>
              </a:spcBef>
              <a:spcAft>
                <a:spcPct val="0"/>
              </a:spcAft>
              <a:defRPr>
                <a:solidFill>
                  <a:schemeClr val="tx1"/>
                </a:solidFill>
                <a:latin typeface="Verdana" panose="020B0604030504040204" pitchFamily="34" charset="0"/>
                <a:ea typeface="ヒラギノ角ゴ Pro W3" pitchFamily="107" charset="-128"/>
              </a:defRPr>
            </a:lvl8pPr>
            <a:lvl9pPr marL="3944735" indent="-232043" defTabSz="904002" eaLnBrk="0" fontAlgn="base" hangingPunct="0">
              <a:spcBef>
                <a:spcPct val="0"/>
              </a:spcBef>
              <a:spcAft>
                <a:spcPct val="0"/>
              </a:spcAft>
              <a:defRPr>
                <a:solidFill>
                  <a:schemeClr val="tx1"/>
                </a:solidFill>
                <a:latin typeface="Verdana" panose="020B0604030504040204" pitchFamily="34" charset="0"/>
                <a:ea typeface="ヒラギノ角ゴ Pro W3" pitchFamily="107" charset="-128"/>
              </a:defRPr>
            </a:lvl9pPr>
          </a:lstStyle>
          <a:p>
            <a:fld id="{A082C60D-950B-4228-9F22-CE25280939C5}" type="slidenum">
              <a:rPr lang="en-US" altLang="en-US" smtClean="0">
                <a:latin typeface="Arial" panose="020B0604020202020204" pitchFamily="34" charset="0"/>
              </a:rPr>
              <a:pPr/>
              <a:t>95</a:t>
            </a:fld>
            <a:endParaRPr lang="en-US" altLang="en-US" smtClean="0">
              <a:latin typeface="Arial" panose="020B0604020202020204" pitchFamily="34" charset="0"/>
            </a:endParaRPr>
          </a:p>
        </p:txBody>
      </p:sp>
      <p:sp>
        <p:nvSpPr>
          <p:cNvPr id="37891"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p:spPr>
        <p:txBody>
          <a:bodyPr/>
          <a:lstStyle/>
          <a:p>
            <a:pPr eaLnBrk="1" hangingPunct="1"/>
            <a:endParaRPr lang="en-US" altLang="en-US" smtClean="0">
              <a:ea typeface="ヒラギノ角ゴ Pro W3" pitchFamily="107" charset="-128"/>
            </a:endParaRPr>
          </a:p>
        </p:txBody>
      </p:sp>
    </p:spTree>
    <p:extLst>
      <p:ext uri="{BB962C8B-B14F-4D97-AF65-F5344CB8AC3E}">
        <p14:creationId xmlns:p14="http://schemas.microsoft.com/office/powerpoint/2010/main" val="733624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miter lim="800000"/>
            <a:headEnd/>
            <a:tailEnd/>
          </a:ln>
        </p:spPr>
        <p:txBody>
          <a:bodyPr/>
          <a:lstStyle/>
          <a:p>
            <a:fld id="{9587193B-DE29-46CF-921F-94F3ECD3C8A7}" type="slidenum">
              <a:rPr lang="en-US" smtClean="0"/>
              <a:pPr/>
              <a:t>8</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44758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miter lim="800000"/>
            <a:headEnd/>
            <a:tailEnd/>
          </a:ln>
        </p:spPr>
        <p:txBody>
          <a:bodyPr/>
          <a:lstStyle/>
          <a:p>
            <a:fld id="{9587193B-DE29-46CF-921F-94F3ECD3C8A7}" type="slidenum">
              <a:rPr lang="en-US" smtClean="0"/>
              <a:pPr/>
              <a:t>10</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375911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miter lim="800000"/>
            <a:headEnd/>
            <a:tailEnd/>
          </a:ln>
        </p:spPr>
        <p:txBody>
          <a:bodyPr/>
          <a:lstStyle/>
          <a:p>
            <a:fld id="{9587193B-DE29-46CF-921F-94F3ECD3C8A7}" type="slidenum">
              <a:rPr lang="en-US" smtClean="0"/>
              <a:pPr/>
              <a:t>12</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46675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miter lim="800000"/>
            <a:headEnd/>
            <a:tailEnd/>
          </a:ln>
        </p:spPr>
        <p:txBody>
          <a:bodyPr/>
          <a:lstStyle/>
          <a:p>
            <a:fld id="{9587193B-DE29-46CF-921F-94F3ECD3C8A7}" type="slidenum">
              <a:rPr lang="en-US" smtClean="0"/>
              <a:pPr/>
              <a:t>13</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8792856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5800" y="677863"/>
            <a:ext cx="77724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userDrawn="1"/>
        </p:nvSpPr>
        <p:spPr bwMode="auto">
          <a:xfrm>
            <a:off x="685800" y="2601913"/>
            <a:ext cx="7772400" cy="96837"/>
          </a:xfrm>
          <a:prstGeom prst="rect">
            <a:avLst/>
          </a:prstGeom>
          <a:gradFill rotWithShape="1">
            <a:gsLst>
              <a:gs pos="0">
                <a:srgbClr val="B3020E"/>
              </a:gs>
              <a:gs pos="50000">
                <a:srgbClr val="B3020E"/>
              </a:gs>
              <a:gs pos="100000">
                <a:srgbClr val="FFF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Verdana" panose="020B0604030504040204" pitchFamily="34" charset="0"/>
                <a:ea typeface="ヒラギノ角ゴ Pro W3" pitchFamily="107" charset="-128"/>
              </a:defRPr>
            </a:lvl1pPr>
            <a:lvl2pPr marL="742950" indent="-285750">
              <a:defRPr sz="2400">
                <a:solidFill>
                  <a:schemeClr val="tx1"/>
                </a:solidFill>
                <a:latin typeface="Verdana" panose="020B0604030504040204" pitchFamily="34" charset="0"/>
                <a:ea typeface="ヒラギノ角ゴ Pro W3" pitchFamily="107" charset="-128"/>
              </a:defRPr>
            </a:lvl2pPr>
            <a:lvl3pPr marL="1143000" indent="-228600">
              <a:defRPr sz="2400">
                <a:solidFill>
                  <a:schemeClr val="tx1"/>
                </a:solidFill>
                <a:latin typeface="Verdana" panose="020B0604030504040204" pitchFamily="34" charset="0"/>
                <a:ea typeface="ヒラギノ角ゴ Pro W3" pitchFamily="107" charset="-128"/>
              </a:defRPr>
            </a:lvl3pPr>
            <a:lvl4pPr marL="1600200" indent="-228600">
              <a:defRPr sz="2400">
                <a:solidFill>
                  <a:schemeClr val="tx1"/>
                </a:solidFill>
                <a:latin typeface="Verdana" panose="020B0604030504040204" pitchFamily="34" charset="0"/>
                <a:ea typeface="ヒラギノ角ゴ Pro W3" pitchFamily="107" charset="-128"/>
              </a:defRPr>
            </a:lvl4pPr>
            <a:lvl5pPr marL="2057400" indent="-228600">
              <a:defRPr sz="2400">
                <a:solidFill>
                  <a:schemeClr val="tx1"/>
                </a:solidFill>
                <a:latin typeface="Verdana" panose="020B0604030504040204" pitchFamily="34" charset="0"/>
                <a:ea typeface="ヒラギノ角ゴ Pro W3" pitchFamily="107"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ヒラギノ角ゴ Pro W3" pitchFamily="107"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ヒラギノ角ゴ Pro W3" pitchFamily="107"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ヒラギノ角ゴ Pro W3" pitchFamily="107"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ヒラギノ角ゴ Pro W3" pitchFamily="107" charset="-128"/>
              </a:defRPr>
            </a:lvl9pPr>
          </a:lstStyle>
          <a:p>
            <a:pPr eaLnBrk="0" fontAlgn="base" hangingPunct="0">
              <a:spcBef>
                <a:spcPct val="0"/>
              </a:spcBef>
              <a:spcAft>
                <a:spcPct val="0"/>
              </a:spcAft>
              <a:defRPr/>
            </a:pPr>
            <a:endParaRPr lang="en-US" altLang="en-US" sz="1800" smtClean="0">
              <a:solidFill>
                <a:srgbClr val="000000"/>
              </a:solidFill>
            </a:endParaRPr>
          </a:p>
        </p:txBody>
      </p:sp>
      <p:sp>
        <p:nvSpPr>
          <p:cNvPr id="5122" name="Rectangle 2"/>
          <p:cNvSpPr>
            <a:spLocks noGrp="1" noChangeArrowheads="1"/>
          </p:cNvSpPr>
          <p:nvPr>
            <p:ph type="ctrTitle"/>
          </p:nvPr>
        </p:nvSpPr>
        <p:spPr>
          <a:xfrm>
            <a:off x="685800" y="1729649"/>
            <a:ext cx="7772400" cy="786786"/>
          </a:xfrm>
        </p:spPr>
        <p:txBody>
          <a:bodyPr/>
          <a:lstStyle>
            <a:lvl1pPr>
              <a:defRPr sz="4000"/>
            </a:lvl1pPr>
          </a:lstStyle>
          <a:p>
            <a:pPr lvl="0"/>
            <a:r>
              <a:rPr lang="en-US" noProof="0" dirty="0" smtClean="0"/>
              <a:t>Click to edit Master title style</a:t>
            </a:r>
          </a:p>
        </p:txBody>
      </p:sp>
      <p:sp>
        <p:nvSpPr>
          <p:cNvPr id="5123" name="Rectangle 3"/>
          <p:cNvSpPr>
            <a:spLocks noGrp="1" noChangeArrowheads="1"/>
          </p:cNvSpPr>
          <p:nvPr>
            <p:ph type="subTitle" idx="1"/>
          </p:nvPr>
        </p:nvSpPr>
        <p:spPr>
          <a:xfrm>
            <a:off x="1447479" y="2924978"/>
            <a:ext cx="7010400" cy="914400"/>
          </a:xfrm>
        </p:spPr>
        <p:txBody>
          <a:bodyPr/>
          <a:lstStyle>
            <a:lvl1pPr marL="0" indent="0">
              <a:buFont typeface="Wingdings" pitchFamily="2" charset="2"/>
              <a:buNone/>
              <a:defRPr sz="2800"/>
            </a:lvl1pPr>
          </a:lstStyle>
          <a:p>
            <a:pPr lvl="0"/>
            <a:r>
              <a:rPr lang="en-US" noProof="0" dirty="0" smtClean="0"/>
              <a:t>Click to edit Master subtitle style</a:t>
            </a:r>
          </a:p>
        </p:txBody>
      </p:sp>
    </p:spTree>
    <p:extLst>
      <p:ext uri="{BB962C8B-B14F-4D97-AF65-F5344CB8AC3E}">
        <p14:creationId xmlns:p14="http://schemas.microsoft.com/office/powerpoint/2010/main" val="31679886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66432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129001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grpSp>
        <p:nvGrpSpPr>
          <p:cNvPr id="5" name="Group 3"/>
          <p:cNvGrpSpPr>
            <a:grpSpLocks/>
          </p:cNvGrpSpPr>
          <p:nvPr userDrawn="1"/>
        </p:nvGrpSpPr>
        <p:grpSpPr bwMode="auto">
          <a:xfrm>
            <a:off x="3738563" y="6159500"/>
            <a:ext cx="1873250" cy="296863"/>
            <a:chOff x="3644942" y="6002270"/>
            <a:chExt cx="1873263" cy="298039"/>
          </a:xfrm>
        </p:grpSpPr>
        <p:sp>
          <p:nvSpPr>
            <p:cNvPr id="6" name="Title 3"/>
            <p:cNvSpPr txBox="1">
              <a:spLocks/>
            </p:cNvSpPr>
            <p:nvPr userDrawn="1"/>
          </p:nvSpPr>
          <p:spPr bwMode="auto">
            <a:xfrm>
              <a:off x="3832268" y="6002270"/>
              <a:ext cx="1685937" cy="298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defRPr/>
              </a:pPr>
              <a:r>
                <a:rPr lang="en-US" sz="1200" dirty="0" smtClean="0"/>
                <a:t>Fresno City College</a:t>
              </a:r>
              <a:endParaRPr lang="en-US" sz="1200" dirty="0"/>
            </a:p>
          </p:txBody>
        </p:sp>
        <p:pic>
          <p:nvPicPr>
            <p:cNvPr id="7"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44942" y="6043083"/>
              <a:ext cx="230645" cy="231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8" name="Straight Connector 7"/>
          <p:cNvCxnSpPr>
            <a:cxnSpLocks noChangeShapeType="1"/>
          </p:cNvCxnSpPr>
          <p:nvPr userDrawn="1"/>
        </p:nvCxnSpPr>
        <p:spPr bwMode="auto">
          <a:xfrm>
            <a:off x="582613" y="6069013"/>
            <a:ext cx="7991475" cy="0"/>
          </a:xfrm>
          <a:prstGeom prst="line">
            <a:avLst/>
          </a:prstGeom>
          <a:noFill/>
          <a:ln w="9525">
            <a:solidFill>
              <a:schemeClr val="accent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 name="Content Placeholder 2"/>
          <p:cNvSpPr>
            <a:spLocks noGrp="1"/>
          </p:cNvSpPr>
          <p:nvPr>
            <p:ph idx="1"/>
          </p:nvPr>
        </p:nvSpPr>
        <p:spPr>
          <a:xfrm>
            <a:off x="566738" y="1752600"/>
            <a:ext cx="8001000" cy="41083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1950181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BE2F64-B8BC-DB41-9222-138ADE98CB54}" type="datetimeFigureOut">
              <a:rPr lang="en-US" smtClean="0"/>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62E872-25FE-424E-8287-ECB92A935D54}" type="slidenum">
              <a:rPr lang="en-US" smtClean="0"/>
              <a:t>‹#›</a:t>
            </a:fld>
            <a:endParaRPr lang="en-US"/>
          </a:p>
        </p:txBody>
      </p:sp>
    </p:spTree>
    <p:extLst>
      <p:ext uri="{BB962C8B-B14F-4D97-AF65-F5344CB8AC3E}">
        <p14:creationId xmlns:p14="http://schemas.microsoft.com/office/powerpoint/2010/main" val="3447036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BE2F64-B8BC-DB41-9222-138ADE98CB54}" type="datetimeFigureOut">
              <a:rPr lang="en-US" smtClean="0"/>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62E872-25FE-424E-8287-ECB92A935D54}" type="slidenum">
              <a:rPr lang="en-US" smtClean="0"/>
              <a:t>‹#›</a:t>
            </a:fld>
            <a:endParaRPr lang="en-US"/>
          </a:p>
        </p:txBody>
      </p:sp>
    </p:spTree>
    <p:extLst>
      <p:ext uri="{BB962C8B-B14F-4D97-AF65-F5344CB8AC3E}">
        <p14:creationId xmlns:p14="http://schemas.microsoft.com/office/powerpoint/2010/main" val="35549133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BE2F64-B8BC-DB41-9222-138ADE98CB54}" type="datetimeFigureOut">
              <a:rPr lang="en-US" smtClean="0"/>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62E872-25FE-424E-8287-ECB92A935D54}" type="slidenum">
              <a:rPr lang="en-US" smtClean="0"/>
              <a:t>‹#›</a:t>
            </a:fld>
            <a:endParaRPr lang="en-US"/>
          </a:p>
        </p:txBody>
      </p:sp>
    </p:spTree>
    <p:extLst>
      <p:ext uri="{BB962C8B-B14F-4D97-AF65-F5344CB8AC3E}">
        <p14:creationId xmlns:p14="http://schemas.microsoft.com/office/powerpoint/2010/main" val="997332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BE2F64-B8BC-DB41-9222-138ADE98CB54}" type="datetimeFigureOut">
              <a:rPr lang="en-US" smtClean="0"/>
              <a:t>9/10/2018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62E872-25FE-424E-8287-ECB92A935D54}" type="slidenum">
              <a:rPr lang="en-US" smtClean="0"/>
              <a:t>‹#›</a:t>
            </a:fld>
            <a:endParaRPr lang="en-US"/>
          </a:p>
        </p:txBody>
      </p:sp>
    </p:spTree>
    <p:extLst>
      <p:ext uri="{BB962C8B-B14F-4D97-AF65-F5344CB8AC3E}">
        <p14:creationId xmlns:p14="http://schemas.microsoft.com/office/powerpoint/2010/main" val="10771921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BE2F64-B8BC-DB41-9222-138ADE98CB54}" type="datetimeFigureOut">
              <a:rPr lang="en-US" smtClean="0"/>
              <a:t>9/10/2018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62E872-25FE-424E-8287-ECB92A935D54}" type="slidenum">
              <a:rPr lang="en-US" smtClean="0"/>
              <a:t>‹#›</a:t>
            </a:fld>
            <a:endParaRPr lang="en-US"/>
          </a:p>
        </p:txBody>
      </p:sp>
    </p:spTree>
    <p:extLst>
      <p:ext uri="{BB962C8B-B14F-4D97-AF65-F5344CB8AC3E}">
        <p14:creationId xmlns:p14="http://schemas.microsoft.com/office/powerpoint/2010/main" val="36546455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BE2F64-B8BC-DB41-9222-138ADE98CB54}" type="datetimeFigureOut">
              <a:rPr lang="en-US" smtClean="0"/>
              <a:t>9/10/2018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62E872-25FE-424E-8287-ECB92A935D54}" type="slidenum">
              <a:rPr lang="en-US" smtClean="0"/>
              <a:t>‹#›</a:t>
            </a:fld>
            <a:endParaRPr lang="en-US"/>
          </a:p>
        </p:txBody>
      </p:sp>
    </p:spTree>
    <p:extLst>
      <p:ext uri="{BB962C8B-B14F-4D97-AF65-F5344CB8AC3E}">
        <p14:creationId xmlns:p14="http://schemas.microsoft.com/office/powerpoint/2010/main" val="2702175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BE2F64-B8BC-DB41-9222-138ADE98CB54}" type="datetimeFigureOut">
              <a:rPr lang="en-US" smtClean="0"/>
              <a:t>9/10/2018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62E872-25FE-424E-8287-ECB92A935D54}" type="slidenum">
              <a:rPr lang="en-US" smtClean="0"/>
              <a:t>‹#›</a:t>
            </a:fld>
            <a:endParaRPr lang="en-US"/>
          </a:p>
        </p:txBody>
      </p:sp>
    </p:spTree>
    <p:extLst>
      <p:ext uri="{BB962C8B-B14F-4D97-AF65-F5344CB8AC3E}">
        <p14:creationId xmlns:p14="http://schemas.microsoft.com/office/powerpoint/2010/main" val="1864404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5" name="Group 3"/>
          <p:cNvGrpSpPr>
            <a:grpSpLocks/>
          </p:cNvGrpSpPr>
          <p:nvPr userDrawn="1"/>
        </p:nvGrpSpPr>
        <p:grpSpPr bwMode="auto">
          <a:xfrm>
            <a:off x="3738563" y="6159500"/>
            <a:ext cx="1873250" cy="296863"/>
            <a:chOff x="3644942" y="6002270"/>
            <a:chExt cx="1873263" cy="298039"/>
          </a:xfrm>
        </p:grpSpPr>
        <p:sp>
          <p:nvSpPr>
            <p:cNvPr id="6" name="Title 3"/>
            <p:cNvSpPr txBox="1">
              <a:spLocks/>
            </p:cNvSpPr>
            <p:nvPr userDrawn="1"/>
          </p:nvSpPr>
          <p:spPr bwMode="auto">
            <a:xfrm>
              <a:off x="3832268" y="6002270"/>
              <a:ext cx="1685937" cy="298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defRPr/>
              </a:pPr>
              <a:r>
                <a:rPr lang="en-US" sz="1200" dirty="0" smtClean="0">
                  <a:solidFill>
                    <a:srgbClr val="000000"/>
                  </a:solidFill>
                </a:rPr>
                <a:t>Fresno City College</a:t>
              </a:r>
              <a:endParaRPr lang="en-US" sz="1200" dirty="0">
                <a:solidFill>
                  <a:srgbClr val="000000"/>
                </a:solidFill>
              </a:endParaRPr>
            </a:p>
          </p:txBody>
        </p:sp>
        <p:pic>
          <p:nvPicPr>
            <p:cNvPr id="7"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44942" y="6043083"/>
              <a:ext cx="230645" cy="231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8" name="Straight Connector 6"/>
          <p:cNvCxnSpPr>
            <a:cxnSpLocks noChangeShapeType="1"/>
          </p:cNvCxnSpPr>
          <p:nvPr userDrawn="1"/>
        </p:nvCxnSpPr>
        <p:spPr bwMode="auto">
          <a:xfrm>
            <a:off x="582613" y="6069013"/>
            <a:ext cx="7991475"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bwMode="auto">
          <a:xfrm>
            <a:off x="631825" y="1447800"/>
            <a:ext cx="7872413" cy="0"/>
          </a:xfrm>
          <a:prstGeom prst="line">
            <a:avLst/>
          </a:prstGeom>
          <a:ln>
            <a:headEnd type="none" w="med" len="med"/>
            <a:tailEnd type="none" w="med" len="med"/>
          </a:ln>
          <a:extLst/>
        </p:spPr>
        <p:style>
          <a:lnRef idx="2">
            <a:schemeClr val="accent6"/>
          </a:lnRef>
          <a:fillRef idx="0">
            <a:schemeClr val="accent6"/>
          </a:fillRef>
          <a:effectRef idx="1">
            <a:schemeClr val="accent6"/>
          </a:effectRef>
          <a:fontRef idx="minor">
            <a:schemeClr val="tx1"/>
          </a:fontRef>
        </p:style>
      </p:cxnSp>
      <p:sp>
        <p:nvSpPr>
          <p:cNvPr id="3" name="Content Placeholder 2"/>
          <p:cNvSpPr>
            <a:spLocks noGrp="1"/>
          </p:cNvSpPr>
          <p:nvPr>
            <p:ph idx="1"/>
          </p:nvPr>
        </p:nvSpPr>
        <p:spPr>
          <a:xfrm>
            <a:off x="566738" y="1752600"/>
            <a:ext cx="8001000" cy="41083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494130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BE2F64-B8BC-DB41-9222-138ADE98CB54}" type="datetimeFigureOut">
              <a:rPr lang="en-US" smtClean="0"/>
              <a:t>9/10/2018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62E872-25FE-424E-8287-ECB92A935D54}" type="slidenum">
              <a:rPr lang="en-US" smtClean="0"/>
              <a:t>‹#›</a:t>
            </a:fld>
            <a:endParaRPr lang="en-US"/>
          </a:p>
        </p:txBody>
      </p:sp>
    </p:spTree>
    <p:extLst>
      <p:ext uri="{BB962C8B-B14F-4D97-AF65-F5344CB8AC3E}">
        <p14:creationId xmlns:p14="http://schemas.microsoft.com/office/powerpoint/2010/main" val="4211431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BE2F64-B8BC-DB41-9222-138ADE98CB54}" type="datetimeFigureOut">
              <a:rPr lang="en-US" smtClean="0"/>
              <a:t>9/10/2018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62E872-25FE-424E-8287-ECB92A935D54}" type="slidenum">
              <a:rPr lang="en-US" smtClean="0"/>
              <a:t>‹#›</a:t>
            </a:fld>
            <a:endParaRPr lang="en-US"/>
          </a:p>
        </p:txBody>
      </p:sp>
    </p:spTree>
    <p:extLst>
      <p:ext uri="{BB962C8B-B14F-4D97-AF65-F5344CB8AC3E}">
        <p14:creationId xmlns:p14="http://schemas.microsoft.com/office/powerpoint/2010/main" val="38167072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BE2F64-B8BC-DB41-9222-138ADE98CB54}" type="datetimeFigureOut">
              <a:rPr lang="en-US" smtClean="0"/>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62E872-25FE-424E-8287-ECB92A935D54}" type="slidenum">
              <a:rPr lang="en-US" smtClean="0"/>
              <a:t>‹#›</a:t>
            </a:fld>
            <a:endParaRPr lang="en-US"/>
          </a:p>
        </p:txBody>
      </p:sp>
    </p:spTree>
    <p:extLst>
      <p:ext uri="{BB962C8B-B14F-4D97-AF65-F5344CB8AC3E}">
        <p14:creationId xmlns:p14="http://schemas.microsoft.com/office/powerpoint/2010/main" val="37766977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BE2F64-B8BC-DB41-9222-138ADE98CB54}" type="datetimeFigureOut">
              <a:rPr lang="en-US" smtClean="0"/>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62E872-25FE-424E-8287-ECB92A935D54}" type="slidenum">
              <a:rPr lang="en-US" smtClean="0"/>
              <a:t>‹#›</a:t>
            </a:fld>
            <a:endParaRPr lang="en-US"/>
          </a:p>
        </p:txBody>
      </p:sp>
    </p:spTree>
    <p:extLst>
      <p:ext uri="{BB962C8B-B14F-4D97-AF65-F5344CB8AC3E}">
        <p14:creationId xmlns:p14="http://schemas.microsoft.com/office/powerpoint/2010/main" val="10719476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811529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3215225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9/10/2018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1034653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9/10/2018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420621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8B8CE1-EA7A-4648-AFEA-7E34D1A2DAA4}" type="datetimeFigureOut">
              <a:rPr lang="en-US" smtClean="0"/>
              <a:t>9/10/2018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2091F5-D3C6-4079-ACD7-2EE6AC0FCE88}" type="slidenum">
              <a:rPr lang="en-US" smtClean="0"/>
              <a:t>‹#›</a:t>
            </a:fld>
            <a:endParaRPr lang="en-US"/>
          </a:p>
        </p:txBody>
      </p:sp>
    </p:spTree>
    <p:extLst>
      <p:ext uri="{BB962C8B-B14F-4D97-AF65-F5344CB8AC3E}">
        <p14:creationId xmlns:p14="http://schemas.microsoft.com/office/powerpoint/2010/main" val="11537819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9/10/2018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251128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900054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9/10/2018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085078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902841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893899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1467664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27128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bwMode="auto">
          <a:xfrm>
            <a:off x="631825" y="1447800"/>
            <a:ext cx="7872413" cy="0"/>
          </a:xfrm>
          <a:prstGeom prst="line">
            <a:avLst/>
          </a:prstGeom>
          <a:ln>
            <a:headEnd type="none" w="med" len="med"/>
            <a:tailEnd type="none" w="med" len="med"/>
          </a:ln>
          <a:extLst/>
        </p:spPr>
        <p:style>
          <a:lnRef idx="2">
            <a:schemeClr val="accent6"/>
          </a:lnRef>
          <a:fillRef idx="0">
            <a:schemeClr val="accent6"/>
          </a:fillRef>
          <a:effectRef idx="1">
            <a:schemeClr val="accent6"/>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493223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userDrawn="1"/>
        </p:nvCxnSpPr>
        <p:spPr bwMode="auto">
          <a:xfrm>
            <a:off x="560388" y="1343025"/>
            <a:ext cx="7874000" cy="0"/>
          </a:xfrm>
          <a:prstGeom prst="line">
            <a:avLst/>
          </a:prstGeom>
          <a:ln>
            <a:headEnd type="none" w="med" len="med"/>
            <a:tailEnd type="none" w="med" len="med"/>
          </a:ln>
          <a:extLst/>
        </p:spPr>
        <p:style>
          <a:lnRef idx="2">
            <a:schemeClr val="accent6"/>
          </a:lnRef>
          <a:fillRef idx="0">
            <a:schemeClr val="accent6"/>
          </a:fillRef>
          <a:effectRef idx="1">
            <a:schemeClr val="accent6"/>
          </a:effectRef>
          <a:fontRef idx="minor">
            <a:schemeClr val="tx1"/>
          </a:fontRef>
        </p:style>
      </p:cxnSp>
      <p:sp>
        <p:nvSpPr>
          <p:cNvPr id="2" name="Title 1"/>
          <p:cNvSpPr>
            <a:spLocks noGrp="1"/>
          </p:cNvSpPr>
          <p:nvPr>
            <p:ph type="title"/>
          </p:nvPr>
        </p:nvSpPr>
        <p:spPr>
          <a:xfrm>
            <a:off x="457200" y="274638"/>
            <a:ext cx="82296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120029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userDrawn="1"/>
        </p:nvCxnSpPr>
        <p:spPr bwMode="auto">
          <a:xfrm>
            <a:off x="631825" y="1447800"/>
            <a:ext cx="7872413" cy="0"/>
          </a:xfrm>
          <a:prstGeom prst="line">
            <a:avLst/>
          </a:prstGeom>
          <a:ln>
            <a:headEnd type="none" w="med" len="med"/>
            <a:tailEnd type="none" w="med" len="med"/>
          </a:ln>
          <a:extLst/>
        </p:spPr>
        <p:style>
          <a:lnRef idx="2">
            <a:schemeClr val="accent6"/>
          </a:lnRef>
          <a:fillRef idx="0">
            <a:schemeClr val="accent6"/>
          </a:fillRef>
          <a:effectRef idx="1">
            <a:schemeClr val="accent6"/>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1085860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9905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536411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404062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5.sv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566738" y="1752600"/>
            <a:ext cx="8001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38378215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ヒラギノ角ゴ Pro W3" charset="0"/>
          <a:cs typeface="+mj-cs"/>
        </a:defRPr>
      </a:lvl1pPr>
      <a:lvl2pPr algn="l" rtl="0" eaLnBrk="0" fontAlgn="base" hangingPunct="0">
        <a:spcBef>
          <a:spcPct val="0"/>
        </a:spcBef>
        <a:spcAft>
          <a:spcPct val="0"/>
        </a:spcAft>
        <a:defRPr sz="3800">
          <a:solidFill>
            <a:schemeClr val="tx2"/>
          </a:solidFill>
          <a:latin typeface="Verdana" pitchFamily="34" charset="0"/>
          <a:ea typeface="ヒラギノ角ゴ Pro W3" charset="0"/>
        </a:defRPr>
      </a:lvl2pPr>
      <a:lvl3pPr algn="l" rtl="0" eaLnBrk="0" fontAlgn="base" hangingPunct="0">
        <a:spcBef>
          <a:spcPct val="0"/>
        </a:spcBef>
        <a:spcAft>
          <a:spcPct val="0"/>
        </a:spcAft>
        <a:defRPr sz="3800">
          <a:solidFill>
            <a:schemeClr val="tx2"/>
          </a:solidFill>
          <a:latin typeface="Verdana" pitchFamily="34" charset="0"/>
          <a:ea typeface="ヒラギノ角ゴ Pro W3" charset="0"/>
        </a:defRPr>
      </a:lvl3pPr>
      <a:lvl4pPr algn="l" rtl="0" eaLnBrk="0" fontAlgn="base" hangingPunct="0">
        <a:spcBef>
          <a:spcPct val="0"/>
        </a:spcBef>
        <a:spcAft>
          <a:spcPct val="0"/>
        </a:spcAft>
        <a:defRPr sz="3800">
          <a:solidFill>
            <a:schemeClr val="tx2"/>
          </a:solidFill>
          <a:latin typeface="Verdana" pitchFamily="34" charset="0"/>
          <a:ea typeface="ヒラギノ角ゴ Pro W3" charset="0"/>
        </a:defRPr>
      </a:lvl4pPr>
      <a:lvl5pPr algn="l" rtl="0" eaLnBrk="0" fontAlgn="base" hangingPunct="0">
        <a:spcBef>
          <a:spcPct val="0"/>
        </a:spcBef>
        <a:spcAft>
          <a:spcPct val="0"/>
        </a:spcAft>
        <a:defRPr sz="3800">
          <a:solidFill>
            <a:schemeClr val="tx2"/>
          </a:solidFill>
          <a:latin typeface="Verdana" pitchFamily="34" charset="0"/>
          <a:ea typeface="ヒラギノ角ゴ Pro W3"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ヒラギノ角ゴ Pro W3" charset="0"/>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ea typeface="ヒラギノ角ゴ Pro W3" charset="0"/>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ea typeface="ヒラギノ角ゴ Pro W3" charset="0"/>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ea typeface="ヒラギノ角ゴ Pro W3" charset="0"/>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ea typeface="ヒラギノ角ゴ Pro W3" charset="0"/>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BE2F64-B8BC-DB41-9222-138ADE98CB54}" type="datetimeFigureOut">
              <a:rPr lang="en-US" smtClean="0"/>
              <a:t>9/10/2018</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62E872-25FE-424E-8287-ECB92A935D54}" type="slidenum">
              <a:rPr lang="en-US" smtClean="0"/>
              <a:t>‹#›</a:t>
            </a:fld>
            <a:endParaRPr lang="en-US"/>
          </a:p>
        </p:txBody>
      </p:sp>
    </p:spTree>
    <p:extLst>
      <p:ext uri="{BB962C8B-B14F-4D97-AF65-F5344CB8AC3E}">
        <p14:creationId xmlns:p14="http://schemas.microsoft.com/office/powerpoint/2010/main" val="193571728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9/10/2018</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t>‹#›</a:t>
            </a:fld>
            <a:endParaRPr lang="en-US" dirty="0"/>
          </a:p>
        </p:txBody>
      </p:sp>
      <p:pic>
        <p:nvPicPr>
          <p:cNvPr id="7" name="Picture 6">
            <a:extLst>
              <a:ext uri="{FF2B5EF4-FFF2-40B4-BE49-F238E27FC236}">
                <a16:creationId xmlns:a16="http://schemas.microsoft.com/office/drawing/2014/main" id="{01F23369-C79C-4CCD-89C0-19FCCBC8C478}"/>
              </a:ext>
            </a:extLst>
          </p:cNvPr>
          <p:cNvPicPr>
            <a:picLocks noChangeAspect="1"/>
          </p:cNvPicPr>
          <p:nvPr userDrawn="1"/>
        </p:nvPicPr>
        <p:blipFill>
          <a:blip r:embed="rId13"/>
          <a:stretch>
            <a:fillRect/>
          </a:stretch>
        </p:blipFill>
        <p:spPr>
          <a:xfrm>
            <a:off x="243578" y="6014979"/>
            <a:ext cx="2718616" cy="596918"/>
          </a:xfrm>
          <a:prstGeom prst="rect">
            <a:avLst/>
          </a:prstGeom>
        </p:spPr>
      </p:pic>
      <p:cxnSp>
        <p:nvCxnSpPr>
          <p:cNvPr id="8" name="Straight Connector 7">
            <a:extLst>
              <a:ext uri="{FF2B5EF4-FFF2-40B4-BE49-F238E27FC236}">
                <a16:creationId xmlns:a16="http://schemas.microsoft.com/office/drawing/2014/main" id="{AD32161F-4AE6-442D-A48A-D9262EAE8A84}"/>
              </a:ext>
            </a:extLst>
          </p:cNvPr>
          <p:cNvCxnSpPr/>
          <p:nvPr userDrawn="1"/>
        </p:nvCxnSpPr>
        <p:spPr>
          <a:xfrm>
            <a:off x="0" y="5699720"/>
            <a:ext cx="9144000" cy="0"/>
          </a:xfrm>
          <a:prstGeom prst="line">
            <a:avLst/>
          </a:prstGeom>
          <a:ln w="12700">
            <a:solidFill>
              <a:srgbClr val="E3E5E5"/>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1341E16A-999F-4862-8673-CB5C437D3874}"/>
              </a:ext>
            </a:extLst>
          </p:cNvPr>
          <p:cNvSpPr/>
          <p:nvPr userDrawn="1"/>
        </p:nvSpPr>
        <p:spPr>
          <a:xfrm>
            <a:off x="1495204" y="5933004"/>
            <a:ext cx="1929809" cy="733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Graphic 9">
            <a:extLst>
              <a:ext uri="{FF2B5EF4-FFF2-40B4-BE49-F238E27FC236}">
                <a16:creationId xmlns:a16="http://schemas.microsoft.com/office/drawing/2014/main" id="{4B1F2076-A492-4EA4-9DC4-58188F8A7AB0}"/>
              </a:ext>
            </a:extLst>
          </p:cNvPr>
          <p:cNvPicPr>
            <a:picLocks noChangeAspect="1"/>
          </p:cNvPicPr>
          <p:nvPr userDrawn="1"/>
        </p:nvPicPr>
        <p:blipFill rotWithShape="1">
          <a:blip r:embed="rId14">
            <a:extLst>
              <a:ext uri="{96DAC541-7B7A-43D3-8B79-37D633B846F1}">
                <asvg:svgBlip xmlns:asvg="http://schemas.microsoft.com/office/drawing/2016/SVG/main" xmlns="" r:embed="rId15"/>
              </a:ext>
            </a:extLst>
          </a:blip>
          <a:srcRect r="12879" b="7360"/>
          <a:stretch/>
        </p:blipFill>
        <p:spPr>
          <a:xfrm>
            <a:off x="5857875" y="1066801"/>
            <a:ext cx="3286125" cy="4659045"/>
          </a:xfrm>
          <a:prstGeom prst="rect">
            <a:avLst/>
          </a:prstGeom>
        </p:spPr>
      </p:pic>
    </p:spTree>
    <p:extLst>
      <p:ext uri="{BB962C8B-B14F-4D97-AF65-F5344CB8AC3E}">
        <p14:creationId xmlns:p14="http://schemas.microsoft.com/office/powerpoint/2010/main" val="410345658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5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18.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44.xml"/><Relationship Id="rId1" Type="http://schemas.openxmlformats.org/officeDocument/2006/relationships/slideLayout" Target="../slideLayouts/slideLayout18.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6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1.png"/><Relationship Id="rId7" Type="http://schemas.openxmlformats.org/officeDocument/2006/relationships/image" Target="../media/image43.png"/><Relationship Id="rId2" Type="http://schemas.openxmlformats.org/officeDocument/2006/relationships/notesSlide" Target="../notesSlides/notesSlide47.xml"/><Relationship Id="rId1" Type="http://schemas.openxmlformats.org/officeDocument/2006/relationships/slideLayout" Target="../slideLayouts/slideLayout18.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42.png"/></Relationships>
</file>

<file path=ppt/slides/_rels/slide6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39.png"/><Relationship Id="rId7" Type="http://schemas.openxmlformats.org/officeDocument/2006/relationships/image" Target="../media/image48.png"/><Relationship Id="rId2" Type="http://schemas.openxmlformats.org/officeDocument/2006/relationships/notesSlide" Target="../notesSlides/notesSlide48.xml"/><Relationship Id="rId1" Type="http://schemas.openxmlformats.org/officeDocument/2006/relationships/slideLayout" Target="../slideLayouts/slideLayout18.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_rels/slide6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9.xml"/><Relationship Id="rId1" Type="http://schemas.openxmlformats.org/officeDocument/2006/relationships/slideLayout" Target="../slideLayouts/slideLayout18.xml"/><Relationship Id="rId5" Type="http://schemas.openxmlformats.org/officeDocument/2006/relationships/image" Target="../media/image55.png"/><Relationship Id="rId4" Type="http://schemas.openxmlformats.org/officeDocument/2006/relationships/image" Target="../media/image54.png"/></Relationships>
</file>

<file path=ppt/slides/_rels/slide6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0.xml"/><Relationship Id="rId1" Type="http://schemas.openxmlformats.org/officeDocument/2006/relationships/slideLayout" Target="../slideLayouts/slideLayout18.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png"/><Relationship Id="rId3" Type="http://schemas.openxmlformats.org/officeDocument/2006/relationships/image" Target="../media/image59.png"/><Relationship Id="rId7" Type="http://schemas.openxmlformats.org/officeDocument/2006/relationships/image" Target="../media/image62.png"/><Relationship Id="rId12" Type="http://schemas.openxmlformats.org/officeDocument/2006/relationships/image" Target="../media/image67.png"/><Relationship Id="rId2" Type="http://schemas.openxmlformats.org/officeDocument/2006/relationships/notesSlide" Target="../notesSlides/notesSlide51.xml"/><Relationship Id="rId1" Type="http://schemas.openxmlformats.org/officeDocument/2006/relationships/slideLayout" Target="../slideLayouts/slideLayout18.xml"/><Relationship Id="rId6" Type="http://schemas.openxmlformats.org/officeDocument/2006/relationships/image" Target="../media/image61.png"/><Relationship Id="rId11" Type="http://schemas.openxmlformats.org/officeDocument/2006/relationships/image" Target="../media/image66.png"/><Relationship Id="rId5" Type="http://schemas.openxmlformats.org/officeDocument/2006/relationships/image" Target="../media/image60.png"/><Relationship Id="rId10" Type="http://schemas.openxmlformats.org/officeDocument/2006/relationships/image" Target="../media/image65.png"/><Relationship Id="rId4" Type="http://schemas.openxmlformats.org/officeDocument/2006/relationships/image" Target="../media/image58.png"/><Relationship Id="rId9" Type="http://schemas.openxmlformats.org/officeDocument/2006/relationships/image" Target="../media/image64.png"/><Relationship Id="rId14" Type="http://schemas.openxmlformats.org/officeDocument/2006/relationships/image" Target="../media/image69.png"/></Relationships>
</file>

<file path=ppt/slides/_rels/slide71.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59.png"/><Relationship Id="rId7" Type="http://schemas.openxmlformats.org/officeDocument/2006/relationships/image" Target="../media/image71.png"/><Relationship Id="rId2" Type="http://schemas.openxmlformats.org/officeDocument/2006/relationships/notesSlide" Target="../notesSlides/notesSlide52.xml"/><Relationship Id="rId1" Type="http://schemas.openxmlformats.org/officeDocument/2006/relationships/slideLayout" Target="../slideLayouts/slideLayout18.xml"/><Relationship Id="rId6" Type="http://schemas.openxmlformats.org/officeDocument/2006/relationships/image" Target="../media/image70.png"/><Relationship Id="rId5" Type="http://schemas.openxmlformats.org/officeDocument/2006/relationships/image" Target="../media/image68.png"/><Relationship Id="rId4" Type="http://schemas.openxmlformats.org/officeDocument/2006/relationships/image" Target="../media/image67.png"/><Relationship Id="rId9" Type="http://schemas.openxmlformats.org/officeDocument/2006/relationships/image" Target="../media/image73.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55.xml"/><Relationship Id="rId1" Type="http://schemas.openxmlformats.org/officeDocument/2006/relationships/slideLayout" Target="../slideLayouts/slideLayout25.xml"/><Relationship Id="rId4" Type="http://schemas.openxmlformats.org/officeDocument/2006/relationships/image" Target="../media/image7.svg"/></Relationships>
</file>

<file path=ppt/slides/_rels/slide8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56.xml"/><Relationship Id="rId1" Type="http://schemas.openxmlformats.org/officeDocument/2006/relationships/slideLayout" Target="../slideLayouts/slideLayout25.xml"/><Relationship Id="rId5" Type="http://schemas.openxmlformats.org/officeDocument/2006/relationships/image" Target="../media/image7.svg"/></Relationships>
</file>

<file path=ppt/slides/_rels/slide8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9.xml"/></Relationships>
</file>

<file path=ppt/slides/_rels/slide85.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9.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5.xml"/></Relationships>
</file>

<file path=ppt/slides/_rels/slide91.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ctrTitle"/>
          </p:nvPr>
        </p:nvSpPr>
        <p:spPr>
          <a:xfrm>
            <a:off x="685800" y="1730375"/>
            <a:ext cx="7772400" cy="785813"/>
          </a:xfrm>
        </p:spPr>
        <p:txBody>
          <a:bodyPr/>
          <a:lstStyle/>
          <a:p>
            <a:pPr eaLnBrk="1" hangingPunct="1"/>
            <a:r>
              <a:rPr lang="en-US" altLang="en-US" sz="3600" dirty="0" smtClean="0">
                <a:ea typeface="ヒラギノ角ゴ Pro W3" pitchFamily="107" charset="-128"/>
              </a:rPr>
              <a:t>FCC Fall 2018 Convocation </a:t>
            </a:r>
          </a:p>
        </p:txBody>
      </p:sp>
      <p:sp>
        <p:nvSpPr>
          <p:cNvPr id="38915" name="Rectangle 3"/>
          <p:cNvSpPr>
            <a:spLocks noGrp="1" noChangeArrowheads="1"/>
          </p:cNvSpPr>
          <p:nvPr>
            <p:ph type="subTitle" idx="1"/>
          </p:nvPr>
        </p:nvSpPr>
        <p:spPr>
          <a:xfrm>
            <a:off x="582612" y="4457700"/>
            <a:ext cx="7978775" cy="1321920"/>
          </a:xfrm>
        </p:spPr>
        <p:txBody>
          <a:bodyPr/>
          <a:lstStyle/>
          <a:p>
            <a:pPr algn="ctr" eaLnBrk="1" hangingPunct="1">
              <a:lnSpc>
                <a:spcPct val="80000"/>
              </a:lnSpc>
            </a:pPr>
            <a:endParaRPr lang="en-US" altLang="en-US" sz="2400" dirty="0" smtClean="0">
              <a:ea typeface="ヒラギノ角ゴ Pro W3" pitchFamily="107" charset="-128"/>
            </a:endParaRPr>
          </a:p>
        </p:txBody>
      </p:sp>
    </p:spTree>
    <p:extLst>
      <p:ext uri="{BB962C8B-B14F-4D97-AF65-F5344CB8AC3E}">
        <p14:creationId xmlns:p14="http://schemas.microsoft.com/office/powerpoint/2010/main" val="21819188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66738" y="348341"/>
            <a:ext cx="8001000" cy="949325"/>
          </a:xfrm>
          <a:noFill/>
        </p:spPr>
        <p:txBody>
          <a:bodyPr/>
          <a:lstStyle/>
          <a:p>
            <a:pPr eaLnBrk="1" hangingPunct="1"/>
            <a:r>
              <a:rPr lang="en-US" sz="4000" b="1" dirty="0" smtClean="0">
                <a:latin typeface="Arial" charset="0"/>
              </a:rPr>
              <a:t>Peter </a:t>
            </a:r>
            <a:r>
              <a:rPr lang="en-US" sz="4000" b="1" dirty="0" err="1" smtClean="0">
                <a:latin typeface="Arial" charset="0"/>
              </a:rPr>
              <a:t>Cacossa</a:t>
            </a:r>
            <a:r>
              <a:rPr lang="en-US" sz="3200" b="1" dirty="0" smtClean="0">
                <a:latin typeface="Arial" charset="0"/>
              </a:rPr>
              <a:t/>
            </a:r>
            <a:br>
              <a:rPr lang="en-US" sz="3200" b="1" dirty="0" smtClean="0">
                <a:latin typeface="Arial" charset="0"/>
              </a:rPr>
            </a:br>
            <a:r>
              <a:rPr lang="en-US" sz="2500" b="1" dirty="0" smtClean="0">
                <a:latin typeface="Arial" charset="0"/>
              </a:rPr>
              <a:t>Fire Technology Coordinator</a:t>
            </a:r>
          </a:p>
        </p:txBody>
      </p:sp>
      <p:sp>
        <p:nvSpPr>
          <p:cNvPr id="2" name="Content Placeholder 1"/>
          <p:cNvSpPr>
            <a:spLocks noGrp="1"/>
          </p:cNvSpPr>
          <p:nvPr>
            <p:ph idx="1"/>
          </p:nvPr>
        </p:nvSpPr>
        <p:spPr/>
        <p:txBody>
          <a:bodyPr/>
          <a:lstStyle/>
          <a:p>
            <a:endParaRPr lang="en-US"/>
          </a:p>
        </p:txBody>
      </p:sp>
    </p:spTree>
    <p:extLst>
      <p:ext uri="{BB962C8B-B14F-4D97-AF65-F5344CB8AC3E}">
        <p14:creationId xmlns:p14="http://schemas.microsoft.com/office/powerpoint/2010/main" val="3868635838"/>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rnesto Cazare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75100" y="2046413"/>
            <a:ext cx="3478213" cy="3570965"/>
          </a:xfrm>
        </p:spPr>
      </p:pic>
      <p:sp>
        <p:nvSpPr>
          <p:cNvPr id="3" name="Title 2"/>
          <p:cNvSpPr>
            <a:spLocks noGrp="1"/>
          </p:cNvSpPr>
          <p:nvPr>
            <p:ph type="title"/>
          </p:nvPr>
        </p:nvSpPr>
        <p:spPr/>
        <p:txBody>
          <a:bodyPr/>
          <a:lstStyle/>
          <a:p>
            <a:r>
              <a:rPr lang="en-US" dirty="0" smtClean="0"/>
              <a:t>Ernesto Cazares</a:t>
            </a:r>
            <a:br>
              <a:rPr lang="en-US" dirty="0" smtClean="0"/>
            </a:br>
            <a:r>
              <a:rPr lang="en-US" dirty="0" smtClean="0"/>
              <a:t>General &amp; CVP Counselor	</a:t>
            </a:r>
            <a:endParaRPr lang="en-US" dirty="0"/>
          </a:p>
        </p:txBody>
      </p:sp>
    </p:spTree>
    <p:extLst>
      <p:ext uri="{BB962C8B-B14F-4D97-AF65-F5344CB8AC3E}">
        <p14:creationId xmlns:p14="http://schemas.microsoft.com/office/powerpoint/2010/main" val="39629409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66738" y="348341"/>
            <a:ext cx="8001000" cy="949325"/>
          </a:xfrm>
          <a:noFill/>
        </p:spPr>
        <p:txBody>
          <a:bodyPr/>
          <a:lstStyle/>
          <a:p>
            <a:pPr eaLnBrk="1" hangingPunct="1"/>
            <a:r>
              <a:rPr lang="en-US" sz="4000" b="1" dirty="0" smtClean="0">
                <a:latin typeface="Arial" charset="0"/>
              </a:rPr>
              <a:t>Donna Cooper</a:t>
            </a:r>
            <a:r>
              <a:rPr lang="en-US" sz="3200" b="1" dirty="0" smtClean="0">
                <a:latin typeface="Arial" charset="0"/>
              </a:rPr>
              <a:t/>
            </a:r>
            <a:br>
              <a:rPr lang="en-US" sz="3200" b="1" dirty="0" smtClean="0">
                <a:latin typeface="Arial" charset="0"/>
              </a:rPr>
            </a:br>
            <a:r>
              <a:rPr lang="en-US" sz="2800" b="1" dirty="0" smtClean="0">
                <a:latin typeface="Arial" charset="0"/>
              </a:rPr>
              <a:t>Dean of Library &amp; Learning Support</a:t>
            </a:r>
            <a:endParaRPr lang="en-US" sz="2000" b="1" dirty="0" smtClean="0">
              <a:latin typeface="Arial" charset="0"/>
            </a:endParaRPr>
          </a:p>
        </p:txBody>
      </p:sp>
      <p:pic>
        <p:nvPicPr>
          <p:cNvPr id="3" name="Content Placeholder 2" descr="Donna Coope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49400" y="1854200"/>
            <a:ext cx="5476875" cy="3651250"/>
          </a:xfrm>
        </p:spPr>
      </p:pic>
    </p:spTree>
    <p:extLst>
      <p:ext uri="{BB962C8B-B14F-4D97-AF65-F5344CB8AC3E}">
        <p14:creationId xmlns:p14="http://schemas.microsoft.com/office/powerpoint/2010/main" val="1576776480"/>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66738" y="391887"/>
            <a:ext cx="8001000" cy="927554"/>
          </a:xfrm>
          <a:noFill/>
        </p:spPr>
        <p:txBody>
          <a:bodyPr/>
          <a:lstStyle/>
          <a:p>
            <a:pPr eaLnBrk="1" hangingPunct="1"/>
            <a:r>
              <a:rPr lang="en-US" sz="4000" b="1" dirty="0" smtClean="0">
                <a:latin typeface="Arial" charset="0"/>
              </a:rPr>
              <a:t>Andy Doris</a:t>
            </a:r>
            <a:r>
              <a:rPr lang="en-US" sz="3200" b="1" dirty="0" smtClean="0">
                <a:latin typeface="Arial" charset="0"/>
              </a:rPr>
              <a:t/>
            </a:r>
            <a:br>
              <a:rPr lang="en-US" sz="3200" b="1" dirty="0" smtClean="0">
                <a:latin typeface="Arial" charset="0"/>
              </a:rPr>
            </a:br>
            <a:r>
              <a:rPr lang="en-US" sz="2500" b="1" dirty="0" smtClean="0">
                <a:latin typeface="Arial" charset="0"/>
              </a:rPr>
              <a:t>Equipment Manager</a:t>
            </a:r>
          </a:p>
        </p:txBody>
      </p:sp>
      <p:pic>
        <p:nvPicPr>
          <p:cNvPr id="2" name="Picture 1" descr="Andy Dori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4955" y="1823741"/>
            <a:ext cx="6141690" cy="4094460"/>
          </a:xfrm>
          <a:prstGeom prst="rect">
            <a:avLst/>
          </a:prstGeom>
        </p:spPr>
      </p:pic>
    </p:spTree>
    <p:extLst>
      <p:ext uri="{BB962C8B-B14F-4D97-AF65-F5344CB8AC3E}">
        <p14:creationId xmlns:p14="http://schemas.microsoft.com/office/powerpoint/2010/main" val="1020609556"/>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66738" y="348341"/>
            <a:ext cx="8001000" cy="949325"/>
          </a:xfrm>
          <a:noFill/>
        </p:spPr>
        <p:txBody>
          <a:bodyPr/>
          <a:lstStyle/>
          <a:p>
            <a:pPr eaLnBrk="1" hangingPunct="1"/>
            <a:r>
              <a:rPr lang="en-US" sz="4000" b="1" dirty="0" smtClean="0">
                <a:latin typeface="Arial" charset="0"/>
              </a:rPr>
              <a:t>Caleb Duarte</a:t>
            </a:r>
            <a:br>
              <a:rPr lang="en-US" sz="4000" b="1" dirty="0" smtClean="0">
                <a:latin typeface="Arial" charset="0"/>
              </a:rPr>
            </a:br>
            <a:r>
              <a:rPr lang="en-US" sz="2500" b="1" dirty="0" smtClean="0">
                <a:latin typeface="Arial" charset="0"/>
              </a:rPr>
              <a:t>Art Instructor</a:t>
            </a:r>
          </a:p>
        </p:txBody>
      </p:sp>
      <p:pic>
        <p:nvPicPr>
          <p:cNvPr id="3" name="Content Placeholder 2" descr="Caleb Duarte"/>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63662" y="1933576"/>
            <a:ext cx="5591175" cy="3727450"/>
          </a:xfrm>
        </p:spPr>
      </p:pic>
    </p:spTree>
    <p:extLst>
      <p:ext uri="{BB962C8B-B14F-4D97-AF65-F5344CB8AC3E}">
        <p14:creationId xmlns:p14="http://schemas.microsoft.com/office/powerpoint/2010/main" val="353474366"/>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66738" y="348341"/>
            <a:ext cx="8001000" cy="949325"/>
          </a:xfrm>
          <a:noFill/>
        </p:spPr>
        <p:txBody>
          <a:bodyPr/>
          <a:lstStyle/>
          <a:p>
            <a:pPr eaLnBrk="1" hangingPunct="1"/>
            <a:r>
              <a:rPr lang="en-US" sz="4000" b="1" dirty="0" smtClean="0">
                <a:latin typeface="Arial" charset="0"/>
              </a:rPr>
              <a:t>Alex Fletcher</a:t>
            </a:r>
            <a:br>
              <a:rPr lang="en-US" sz="4000" b="1" dirty="0" smtClean="0">
                <a:latin typeface="Arial" charset="0"/>
              </a:rPr>
            </a:br>
            <a:r>
              <a:rPr lang="en-US" sz="2500" b="1" dirty="0" smtClean="0">
                <a:latin typeface="Arial" charset="0"/>
              </a:rPr>
              <a:t>Women’s Basketball Coach</a:t>
            </a:r>
          </a:p>
        </p:txBody>
      </p:sp>
      <p:pic>
        <p:nvPicPr>
          <p:cNvPr id="1026" name="Picture 3" descr="Alex Fletcher"/>
          <p:cNvPicPr>
            <a:picLocks noChangeAspect="1" noChangeArrowheads="1"/>
          </p:cNvPicPr>
          <p:nvPr/>
        </p:nvPicPr>
        <p:blipFill>
          <a:blip r:embed="rId3">
            <a:extLst>
              <a:ext uri="{28A0092B-C50C-407E-A947-70E740481C1C}">
                <a14:useLocalDpi xmlns:a14="http://schemas.microsoft.com/office/drawing/2010/main" val="0"/>
              </a:ext>
            </a:extLst>
          </a:blip>
          <a:srcRect t="17088" b="8633"/>
          <a:stretch>
            <a:fillRect/>
          </a:stretch>
        </p:blipFill>
        <p:spPr bwMode="auto">
          <a:xfrm>
            <a:off x="2593294" y="1680502"/>
            <a:ext cx="3805012" cy="4237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536981"/>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ndreas R Hernandez"/>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05093" y="1800732"/>
            <a:ext cx="3181414" cy="3914055"/>
          </a:xfrm>
        </p:spPr>
      </p:pic>
      <p:sp>
        <p:nvSpPr>
          <p:cNvPr id="3" name="Title 2"/>
          <p:cNvSpPr>
            <a:spLocks noGrp="1"/>
          </p:cNvSpPr>
          <p:nvPr>
            <p:ph type="title"/>
          </p:nvPr>
        </p:nvSpPr>
        <p:spPr/>
        <p:txBody>
          <a:bodyPr/>
          <a:lstStyle/>
          <a:p>
            <a:r>
              <a:rPr lang="en-US" dirty="0" smtClean="0"/>
              <a:t>Andreas R. Hernandez</a:t>
            </a:r>
            <a:br>
              <a:rPr lang="en-US" dirty="0" smtClean="0"/>
            </a:br>
            <a:r>
              <a:rPr lang="en-US" sz="2800" dirty="0" smtClean="0"/>
              <a:t>Director of Admissions &amp; Records </a:t>
            </a:r>
            <a:endParaRPr lang="en-US" dirty="0"/>
          </a:p>
        </p:txBody>
      </p:sp>
    </p:spTree>
    <p:extLst>
      <p:ext uri="{BB962C8B-B14F-4D97-AF65-F5344CB8AC3E}">
        <p14:creationId xmlns:p14="http://schemas.microsoft.com/office/powerpoint/2010/main" val="30437842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66738" y="184900"/>
            <a:ext cx="8001000" cy="949325"/>
          </a:xfrm>
          <a:noFill/>
        </p:spPr>
        <p:txBody>
          <a:bodyPr/>
          <a:lstStyle/>
          <a:p>
            <a:pPr eaLnBrk="1" hangingPunct="1"/>
            <a:r>
              <a:rPr lang="en-US" sz="4000" b="1" dirty="0" smtClean="0">
                <a:latin typeface="Arial" charset="0"/>
              </a:rPr>
              <a:t>John Hsiao</a:t>
            </a:r>
            <a:br>
              <a:rPr lang="en-US" sz="4000" b="1" dirty="0" smtClean="0">
                <a:latin typeface="Arial" charset="0"/>
              </a:rPr>
            </a:br>
            <a:r>
              <a:rPr lang="en-US" sz="2500" b="1" dirty="0" smtClean="0">
                <a:latin typeface="Arial" charset="0"/>
              </a:rPr>
              <a:t>English Instructor</a:t>
            </a:r>
          </a:p>
        </p:txBody>
      </p:sp>
      <p:pic>
        <p:nvPicPr>
          <p:cNvPr id="2" name="Content Placeholder 1" descr="John Hsiao"/>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85030" y="1621544"/>
            <a:ext cx="4221540" cy="4296657"/>
          </a:xfrm>
        </p:spPr>
      </p:pic>
    </p:spTree>
    <p:extLst>
      <p:ext uri="{BB962C8B-B14F-4D97-AF65-F5344CB8AC3E}">
        <p14:creationId xmlns:p14="http://schemas.microsoft.com/office/powerpoint/2010/main" val="3370038770"/>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89397" y="246969"/>
            <a:ext cx="8078341" cy="1002282"/>
          </a:xfrm>
          <a:noFill/>
        </p:spPr>
        <p:txBody>
          <a:bodyPr/>
          <a:lstStyle/>
          <a:p>
            <a:pPr eaLnBrk="1" hangingPunct="1"/>
            <a:r>
              <a:rPr lang="en-US" sz="4000" b="1" dirty="0" smtClean="0">
                <a:latin typeface="Arial" charset="0"/>
              </a:rPr>
              <a:t>Paul </a:t>
            </a:r>
            <a:r>
              <a:rPr lang="en-US" sz="4000" b="1" dirty="0" err="1" smtClean="0">
                <a:latin typeface="Arial" charset="0"/>
              </a:rPr>
              <a:t>Lucckesi</a:t>
            </a:r>
            <a:r>
              <a:rPr lang="en-US" sz="3200" b="1" dirty="0" smtClean="0">
                <a:latin typeface="Arial" charset="0"/>
              </a:rPr>
              <a:t/>
            </a:r>
            <a:br>
              <a:rPr lang="en-US" sz="3200" b="1" dirty="0" smtClean="0">
                <a:latin typeface="Arial" charset="0"/>
              </a:rPr>
            </a:br>
            <a:r>
              <a:rPr lang="en-US" sz="2500" b="1" dirty="0" smtClean="0">
                <a:latin typeface="Arial" charset="0"/>
              </a:rPr>
              <a:t>Music Instructor</a:t>
            </a:r>
          </a:p>
        </p:txBody>
      </p:sp>
      <p:pic>
        <p:nvPicPr>
          <p:cNvPr id="2" name="Picture 1" descr="Paul Lucckes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1800" y="1816101"/>
            <a:ext cx="5943600" cy="3962400"/>
          </a:xfrm>
          <a:prstGeom prst="rect">
            <a:avLst/>
          </a:prstGeom>
        </p:spPr>
      </p:pic>
    </p:spTree>
    <p:extLst>
      <p:ext uri="{BB962C8B-B14F-4D97-AF65-F5344CB8AC3E}">
        <p14:creationId xmlns:p14="http://schemas.microsoft.com/office/powerpoint/2010/main" val="1020253647"/>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37882" y="283335"/>
            <a:ext cx="8112040" cy="1017431"/>
          </a:xfrm>
          <a:noFill/>
        </p:spPr>
        <p:txBody>
          <a:bodyPr/>
          <a:lstStyle/>
          <a:p>
            <a:pPr eaLnBrk="1" hangingPunct="1"/>
            <a:r>
              <a:rPr lang="en-US" sz="4000" b="1" dirty="0" err="1" smtClean="0">
                <a:latin typeface="Arial" charset="0"/>
              </a:rPr>
              <a:t>Eliud</a:t>
            </a:r>
            <a:r>
              <a:rPr lang="en-US" sz="4000" b="1" dirty="0" smtClean="0">
                <a:latin typeface="Arial" charset="0"/>
              </a:rPr>
              <a:t> </a:t>
            </a:r>
            <a:r>
              <a:rPr lang="en-US" sz="4000" b="1" dirty="0" err="1" smtClean="0">
                <a:latin typeface="Arial" charset="0"/>
              </a:rPr>
              <a:t>Mushibe</a:t>
            </a:r>
            <a:r>
              <a:rPr lang="en-US" sz="3200" b="1" dirty="0" smtClean="0">
                <a:latin typeface="Arial" charset="0"/>
              </a:rPr>
              <a:t/>
            </a:r>
            <a:br>
              <a:rPr lang="en-US" sz="3200" b="1" dirty="0" smtClean="0">
                <a:latin typeface="Arial" charset="0"/>
              </a:rPr>
            </a:br>
            <a:r>
              <a:rPr lang="en-US" sz="2500" b="1" dirty="0" smtClean="0">
                <a:latin typeface="Arial" charset="0"/>
              </a:rPr>
              <a:t>Chemistry Instructor</a:t>
            </a:r>
          </a:p>
        </p:txBody>
      </p:sp>
      <p:pic>
        <p:nvPicPr>
          <p:cNvPr id="2" name="Picture 1" descr="Eliud Mushib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2700" y="1761067"/>
            <a:ext cx="6108700" cy="4072467"/>
          </a:xfrm>
          <a:prstGeom prst="rect">
            <a:avLst/>
          </a:prstGeom>
        </p:spPr>
      </p:pic>
    </p:spTree>
    <p:extLst>
      <p:ext uri="{BB962C8B-B14F-4D97-AF65-F5344CB8AC3E}">
        <p14:creationId xmlns:p14="http://schemas.microsoft.com/office/powerpoint/2010/main" val="1220007255"/>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itle 2"/>
          <p:cNvSpPr>
            <a:spLocks noGrp="1"/>
          </p:cNvSpPr>
          <p:nvPr>
            <p:ph type="title"/>
          </p:nvPr>
        </p:nvSpPr>
        <p:spPr/>
        <p:txBody>
          <a:bodyPr/>
          <a:lstStyle/>
          <a:p>
            <a:r>
              <a:rPr lang="en-US" altLang="en-US" dirty="0" smtClean="0">
                <a:ea typeface="ヒラギノ角ゴ Pro W3" pitchFamily="107" charset="-128"/>
              </a:rPr>
              <a:t>Agenda</a:t>
            </a:r>
          </a:p>
        </p:txBody>
      </p:sp>
      <p:sp>
        <p:nvSpPr>
          <p:cNvPr id="39938" name="Content Placeholder 1"/>
          <p:cNvSpPr>
            <a:spLocks noGrp="1"/>
          </p:cNvSpPr>
          <p:nvPr>
            <p:ph sz="half" idx="2"/>
          </p:nvPr>
        </p:nvSpPr>
        <p:spPr>
          <a:xfrm>
            <a:off x="679704" y="1543793"/>
            <a:ext cx="7632192" cy="4836225"/>
          </a:xfrm>
        </p:spPr>
        <p:txBody>
          <a:bodyPr/>
          <a:lstStyle/>
          <a:p>
            <a:r>
              <a:rPr lang="en-US" altLang="en-US" dirty="0">
                <a:ea typeface="ヒラギノ角ゴ Pro W3" pitchFamily="107" charset="-128"/>
              </a:rPr>
              <a:t>Color Guard and Pledge</a:t>
            </a:r>
          </a:p>
          <a:p>
            <a:r>
              <a:rPr lang="en-US" altLang="en-US" dirty="0" smtClean="0">
                <a:ea typeface="ヒラギノ角ゴ Pro W3" pitchFamily="107" charset="-128"/>
              </a:rPr>
              <a:t>Welcome</a:t>
            </a:r>
          </a:p>
          <a:p>
            <a:r>
              <a:rPr lang="en-US" altLang="en-US" dirty="0" smtClean="0">
                <a:ea typeface="ヒラギノ角ゴ Pro W3" pitchFamily="107" charset="-128"/>
              </a:rPr>
              <a:t>New Faces &amp; New Opportunities</a:t>
            </a:r>
          </a:p>
          <a:p>
            <a:r>
              <a:rPr lang="en-US" altLang="en-US" dirty="0" smtClean="0">
                <a:ea typeface="ヒラギノ角ゴ Pro W3" pitchFamily="107" charset="-128"/>
              </a:rPr>
              <a:t>Instructional Focus</a:t>
            </a:r>
          </a:p>
          <a:p>
            <a:r>
              <a:rPr lang="en-US" altLang="en-US" dirty="0" smtClean="0">
                <a:ea typeface="ヒラギノ角ゴ Pro W3" pitchFamily="107" charset="-128"/>
              </a:rPr>
              <a:t>Student Success Teams</a:t>
            </a:r>
          </a:p>
          <a:p>
            <a:r>
              <a:rPr lang="en-US" altLang="en-US" dirty="0" smtClean="0">
                <a:ea typeface="ヒラギノ角ゴ Pro W3" pitchFamily="107" charset="-128"/>
              </a:rPr>
              <a:t>Accreditation</a:t>
            </a:r>
            <a:endParaRPr lang="en-US" altLang="en-US" dirty="0">
              <a:ea typeface="ヒラギノ角ゴ Pro W3" pitchFamily="107" charset="-128"/>
            </a:endParaRPr>
          </a:p>
          <a:p>
            <a:r>
              <a:rPr lang="en-US" altLang="en-US" dirty="0" smtClean="0">
                <a:ea typeface="ヒラギノ角ゴ Pro W3" pitchFamily="107" charset="-128"/>
              </a:rPr>
              <a:t>Break</a:t>
            </a:r>
            <a:endParaRPr lang="en-US" altLang="en-US" dirty="0">
              <a:ea typeface="ヒラギノ角ゴ Pro W3" pitchFamily="107" charset="-128"/>
            </a:endParaRPr>
          </a:p>
          <a:p>
            <a:r>
              <a:rPr lang="en-US" altLang="en-US" dirty="0" smtClean="0">
                <a:ea typeface="ヒラギノ角ゴ Pro W3" pitchFamily="107" charset="-128"/>
              </a:rPr>
              <a:t>State of the College</a:t>
            </a:r>
          </a:p>
          <a:p>
            <a:r>
              <a:rPr lang="en-US" altLang="en-US" dirty="0" smtClean="0">
                <a:ea typeface="ヒラギノ角ゴ Pro W3" pitchFamily="107" charset="-128"/>
              </a:rPr>
              <a:t>Key Note Speaker</a:t>
            </a:r>
          </a:p>
          <a:p>
            <a:r>
              <a:rPr lang="en-US" altLang="en-US" dirty="0" smtClean="0">
                <a:ea typeface="ヒラギノ角ゴ Pro W3" pitchFamily="107" charset="-128"/>
              </a:rPr>
              <a:t>Q&amp;A</a:t>
            </a:r>
          </a:p>
        </p:txBody>
      </p:sp>
    </p:spTree>
    <p:extLst>
      <p:ext uri="{BB962C8B-B14F-4D97-AF65-F5344CB8AC3E}">
        <p14:creationId xmlns:p14="http://schemas.microsoft.com/office/powerpoint/2010/main" val="30880398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6738" y="283029"/>
            <a:ext cx="8001000" cy="1043832"/>
          </a:xfrm>
        </p:spPr>
        <p:txBody>
          <a:bodyPr/>
          <a:lstStyle/>
          <a:p>
            <a:r>
              <a:rPr lang="en-US" sz="4000" b="1" dirty="0" smtClean="0">
                <a:latin typeface="Arial" panose="020B0604020202020204" pitchFamily="34" charset="0"/>
                <a:cs typeface="Arial" panose="020B0604020202020204" pitchFamily="34" charset="0"/>
              </a:rPr>
              <a:t>Robert Pimentel</a:t>
            </a:r>
            <a:br>
              <a:rPr lang="en-US" sz="4000" b="1" dirty="0" smtClean="0">
                <a:latin typeface="Arial" panose="020B0604020202020204" pitchFamily="34" charset="0"/>
                <a:cs typeface="Arial" panose="020B0604020202020204" pitchFamily="34" charset="0"/>
              </a:rPr>
            </a:br>
            <a:r>
              <a:rPr lang="en-US" sz="2500" b="1" dirty="0" smtClean="0">
                <a:latin typeface="Arial" panose="020B0604020202020204" pitchFamily="34" charset="0"/>
                <a:cs typeface="Arial" panose="020B0604020202020204" pitchFamily="34" charset="0"/>
              </a:rPr>
              <a:t>VP Educational Services/Institutional Effectiveness</a:t>
            </a:r>
            <a:endParaRPr lang="en-US" sz="2500" b="1" dirty="0">
              <a:latin typeface="Arial" panose="020B0604020202020204" pitchFamily="34" charset="0"/>
              <a:cs typeface="Arial" panose="020B0604020202020204" pitchFamily="34" charset="0"/>
            </a:endParaRPr>
          </a:p>
        </p:txBody>
      </p:sp>
      <p:pic>
        <p:nvPicPr>
          <p:cNvPr id="2050" name="Picture 3" descr="Robert Pimentel"/>
          <p:cNvPicPr>
            <a:picLocks noChangeAspect="1" noChangeArrowheads="1"/>
          </p:cNvPicPr>
          <p:nvPr/>
        </p:nvPicPr>
        <p:blipFill>
          <a:blip r:embed="rId2">
            <a:extLst>
              <a:ext uri="{28A0092B-C50C-407E-A947-70E740481C1C}">
                <a14:useLocalDpi xmlns:a14="http://schemas.microsoft.com/office/drawing/2010/main" val="0"/>
              </a:ext>
            </a:extLst>
          </a:blip>
          <a:srcRect l="17090" t="10133" r="31435" b="4672"/>
          <a:stretch>
            <a:fillRect/>
          </a:stretch>
        </p:blipFill>
        <p:spPr bwMode="auto">
          <a:xfrm>
            <a:off x="2463319" y="1555461"/>
            <a:ext cx="4064961" cy="4484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457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71500" y="347161"/>
            <a:ext cx="8001000" cy="965654"/>
          </a:xfrm>
          <a:noFill/>
        </p:spPr>
        <p:txBody>
          <a:bodyPr/>
          <a:lstStyle/>
          <a:p>
            <a:pPr eaLnBrk="1" hangingPunct="1"/>
            <a:r>
              <a:rPr lang="en-US" sz="4000" b="1" dirty="0" smtClean="0">
                <a:latin typeface="Arial" charset="0"/>
              </a:rPr>
              <a:t>Dale Putman</a:t>
            </a:r>
            <a:br>
              <a:rPr lang="en-US" sz="4000" b="1" dirty="0" smtClean="0">
                <a:latin typeface="Arial" charset="0"/>
              </a:rPr>
            </a:br>
            <a:r>
              <a:rPr lang="en-US" sz="2500" b="1" dirty="0" smtClean="0">
                <a:latin typeface="Arial" charset="0"/>
              </a:rPr>
              <a:t>Maintenance Mechanic Instructor</a:t>
            </a:r>
          </a:p>
        </p:txBody>
      </p:sp>
      <p:pic>
        <p:nvPicPr>
          <p:cNvPr id="3" name="Content Placeholder 2" descr="Dale Putman"/>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46674" y="1676401"/>
            <a:ext cx="5975523" cy="3983682"/>
          </a:xfrm>
        </p:spPr>
      </p:pic>
    </p:spTree>
    <p:extLst>
      <p:ext uri="{BB962C8B-B14F-4D97-AF65-F5344CB8AC3E}">
        <p14:creationId xmlns:p14="http://schemas.microsoft.com/office/powerpoint/2010/main" val="2187949506"/>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10243" y="256198"/>
            <a:ext cx="8089236" cy="1156966"/>
          </a:xfrm>
          <a:noFill/>
        </p:spPr>
        <p:txBody>
          <a:bodyPr/>
          <a:lstStyle/>
          <a:p>
            <a:pPr eaLnBrk="1" hangingPunct="1"/>
            <a:r>
              <a:rPr lang="en-US" sz="2800" b="1" dirty="0" smtClean="0">
                <a:latin typeface="Arial" charset="0"/>
              </a:rPr>
              <a:t/>
            </a:r>
            <a:br>
              <a:rPr lang="en-US" sz="2800" b="1" dirty="0" smtClean="0">
                <a:latin typeface="Arial" charset="0"/>
              </a:rPr>
            </a:br>
            <a:r>
              <a:rPr lang="en-US" sz="4000" b="1" dirty="0" smtClean="0">
                <a:latin typeface="Arial" charset="0"/>
              </a:rPr>
              <a:t>Doug Schreiner</a:t>
            </a:r>
            <a:r>
              <a:rPr lang="en-US" sz="2800" b="1" dirty="0" smtClean="0">
                <a:latin typeface="Arial" charset="0"/>
              </a:rPr>
              <a:t/>
            </a:r>
            <a:br>
              <a:rPr lang="en-US" sz="2800" b="1" dirty="0" smtClean="0">
                <a:latin typeface="Arial" charset="0"/>
              </a:rPr>
            </a:br>
            <a:r>
              <a:rPr lang="en-US" sz="2500" b="1" dirty="0" smtClean="0">
                <a:latin typeface="Arial" charset="0"/>
              </a:rPr>
              <a:t>Acting Director of Technology Support Services</a:t>
            </a:r>
          </a:p>
        </p:txBody>
      </p:sp>
      <p:pic>
        <p:nvPicPr>
          <p:cNvPr id="2" name="Picture 1" descr="Doug Schrein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5903" y="1676401"/>
            <a:ext cx="3222172" cy="4241800"/>
          </a:xfrm>
          <a:prstGeom prst="rect">
            <a:avLst/>
          </a:prstGeom>
        </p:spPr>
      </p:pic>
    </p:spTree>
    <p:extLst>
      <p:ext uri="{BB962C8B-B14F-4D97-AF65-F5344CB8AC3E}">
        <p14:creationId xmlns:p14="http://schemas.microsoft.com/office/powerpoint/2010/main" val="2213862008"/>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Jessica Shadrick"/>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1749" y="2044700"/>
            <a:ext cx="3230304" cy="3549650"/>
          </a:xfrm>
        </p:spPr>
      </p:pic>
      <p:sp>
        <p:nvSpPr>
          <p:cNvPr id="3" name="Title 2"/>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eaLnBrk="1" hangingPunct="1"/>
            <a:r>
              <a:rPr lang="en-US" sz="3600" b="1" dirty="0">
                <a:latin typeface="Arial" charset="0"/>
              </a:rPr>
              <a:t>Jessica </a:t>
            </a:r>
            <a:r>
              <a:rPr lang="en-US" sz="3600" b="1" dirty="0" err="1">
                <a:latin typeface="Arial" charset="0"/>
              </a:rPr>
              <a:t>Shadrick</a:t>
            </a:r>
            <a:r>
              <a:rPr lang="en-US" sz="3200" b="1" dirty="0">
                <a:latin typeface="Arial" charset="0"/>
              </a:rPr>
              <a:t/>
            </a:r>
            <a:br>
              <a:rPr lang="en-US" sz="3200" b="1" dirty="0">
                <a:latin typeface="Arial" charset="0"/>
              </a:rPr>
            </a:br>
            <a:r>
              <a:rPr lang="en-US" sz="2800" b="1" dirty="0">
                <a:latin typeface="Arial" charset="0"/>
              </a:rPr>
              <a:t>Athletics Counselor</a:t>
            </a:r>
          </a:p>
        </p:txBody>
      </p:sp>
    </p:spTree>
    <p:extLst>
      <p:ext uri="{BB962C8B-B14F-4D97-AF65-F5344CB8AC3E}">
        <p14:creationId xmlns:p14="http://schemas.microsoft.com/office/powerpoint/2010/main" val="37597065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40182" y="258750"/>
            <a:ext cx="8523514" cy="1009196"/>
          </a:xfrm>
          <a:noFill/>
        </p:spPr>
        <p:txBody>
          <a:bodyPr/>
          <a:lstStyle/>
          <a:p>
            <a:pPr eaLnBrk="1" hangingPunct="1"/>
            <a:r>
              <a:rPr lang="en-US" sz="2800" b="1" dirty="0" smtClean="0">
                <a:latin typeface="Arial" charset="0"/>
              </a:rPr>
              <a:t/>
            </a:r>
            <a:br>
              <a:rPr lang="en-US" sz="2800" b="1" dirty="0" smtClean="0">
                <a:latin typeface="Arial" charset="0"/>
              </a:rPr>
            </a:br>
            <a:r>
              <a:rPr lang="en-US" sz="4000" b="1" dirty="0" smtClean="0">
                <a:latin typeface="Arial" charset="0"/>
              </a:rPr>
              <a:t>Carla Walter</a:t>
            </a:r>
            <a:r>
              <a:rPr lang="en-US" sz="2800" b="1" dirty="0" smtClean="0">
                <a:latin typeface="Arial" charset="0"/>
              </a:rPr>
              <a:t/>
            </a:r>
            <a:br>
              <a:rPr lang="en-US" sz="2800" b="1" dirty="0" smtClean="0">
                <a:latin typeface="Arial" charset="0"/>
              </a:rPr>
            </a:br>
            <a:r>
              <a:rPr lang="en-US" sz="2500" b="1" dirty="0" smtClean="0">
                <a:latin typeface="Arial" charset="0"/>
              </a:rPr>
              <a:t>Interim VP of Administrative Services</a:t>
            </a:r>
          </a:p>
        </p:txBody>
      </p:sp>
      <p:pic>
        <p:nvPicPr>
          <p:cNvPr id="2" name="Picture 1" descr="Carla Walt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6163" y="1676401"/>
            <a:ext cx="3572417" cy="4304117"/>
          </a:xfrm>
          <a:prstGeom prst="rect">
            <a:avLst/>
          </a:prstGeom>
        </p:spPr>
      </p:pic>
    </p:spTree>
    <p:extLst>
      <p:ext uri="{BB962C8B-B14F-4D97-AF65-F5344CB8AC3E}">
        <p14:creationId xmlns:p14="http://schemas.microsoft.com/office/powerpoint/2010/main" val="2758410074"/>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40182" y="359230"/>
            <a:ext cx="8523514" cy="1009196"/>
          </a:xfrm>
          <a:noFill/>
        </p:spPr>
        <p:txBody>
          <a:bodyPr/>
          <a:lstStyle/>
          <a:p>
            <a:pPr eaLnBrk="1" hangingPunct="1"/>
            <a:r>
              <a:rPr lang="en-US" sz="2800" b="1" dirty="0" smtClean="0">
                <a:latin typeface="Arial" charset="0"/>
              </a:rPr>
              <a:t/>
            </a:r>
            <a:br>
              <a:rPr lang="en-US" sz="2800" b="1" dirty="0" smtClean="0">
                <a:latin typeface="Arial" charset="0"/>
              </a:rPr>
            </a:br>
            <a:r>
              <a:rPr lang="en-US" sz="4000" b="1" dirty="0" smtClean="0">
                <a:latin typeface="Arial" charset="0"/>
              </a:rPr>
              <a:t>Ashley Watkins</a:t>
            </a:r>
            <a:r>
              <a:rPr lang="en-US" sz="2800" b="1" dirty="0" smtClean="0">
                <a:latin typeface="Arial" charset="0"/>
              </a:rPr>
              <a:t/>
            </a:r>
            <a:br>
              <a:rPr lang="en-US" sz="2800" b="1" dirty="0" smtClean="0">
                <a:latin typeface="Arial" charset="0"/>
              </a:rPr>
            </a:br>
            <a:r>
              <a:rPr lang="en-US" sz="2500" b="1" dirty="0" smtClean="0">
                <a:latin typeface="Arial" charset="0"/>
              </a:rPr>
              <a:t>Athletic Trainer</a:t>
            </a:r>
          </a:p>
        </p:txBody>
      </p:sp>
      <p:pic>
        <p:nvPicPr>
          <p:cNvPr id="2" name="Picture 1" descr="Ashley Watki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1676401"/>
            <a:ext cx="6096000" cy="4064000"/>
          </a:xfrm>
          <a:prstGeom prst="rect">
            <a:avLst/>
          </a:prstGeom>
        </p:spPr>
      </p:pic>
    </p:spTree>
    <p:extLst>
      <p:ext uri="{BB962C8B-B14F-4D97-AF65-F5344CB8AC3E}">
        <p14:creationId xmlns:p14="http://schemas.microsoft.com/office/powerpoint/2010/main" val="2648699167"/>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66738" y="282203"/>
            <a:ext cx="8001000" cy="965654"/>
          </a:xfrm>
          <a:noFill/>
        </p:spPr>
        <p:txBody>
          <a:bodyPr/>
          <a:lstStyle/>
          <a:p>
            <a:pPr eaLnBrk="1" hangingPunct="1"/>
            <a:r>
              <a:rPr lang="en-US" sz="4000" b="1" dirty="0" smtClean="0">
                <a:latin typeface="Arial" charset="0"/>
              </a:rPr>
              <a:t>Elisha Wilson</a:t>
            </a:r>
            <a:r>
              <a:rPr lang="en-US" sz="3200" b="1" dirty="0" smtClean="0">
                <a:latin typeface="Arial" charset="0"/>
              </a:rPr>
              <a:t/>
            </a:r>
            <a:br>
              <a:rPr lang="en-US" sz="3200" b="1" dirty="0" smtClean="0">
                <a:latin typeface="Arial" charset="0"/>
              </a:rPr>
            </a:br>
            <a:r>
              <a:rPr lang="en-US" sz="2500" b="1" dirty="0" smtClean="0">
                <a:latin typeface="Arial" charset="0"/>
              </a:rPr>
              <a:t>Music Instructor</a:t>
            </a:r>
          </a:p>
        </p:txBody>
      </p:sp>
      <p:pic>
        <p:nvPicPr>
          <p:cNvPr id="2" name="Content Placeholder 1" descr="Elisha Wilson"/>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49400" y="1963209"/>
            <a:ext cx="5502275" cy="3668183"/>
          </a:xfrm>
        </p:spPr>
      </p:pic>
    </p:spTree>
    <p:extLst>
      <p:ext uri="{BB962C8B-B14F-4D97-AF65-F5344CB8AC3E}">
        <p14:creationId xmlns:p14="http://schemas.microsoft.com/office/powerpoint/2010/main" val="646786458"/>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66738" y="282203"/>
            <a:ext cx="8001000" cy="965654"/>
          </a:xfrm>
          <a:noFill/>
        </p:spPr>
        <p:txBody>
          <a:bodyPr/>
          <a:lstStyle/>
          <a:p>
            <a:pPr eaLnBrk="1" hangingPunct="1"/>
            <a:r>
              <a:rPr lang="en-US" sz="4000" b="1" dirty="0" smtClean="0">
                <a:latin typeface="Arial" charset="0"/>
              </a:rPr>
              <a:t>Tony Yang</a:t>
            </a:r>
            <a:r>
              <a:rPr lang="en-US" sz="3200" b="1" dirty="0" smtClean="0">
                <a:latin typeface="Arial" charset="0"/>
              </a:rPr>
              <a:t/>
            </a:r>
            <a:br>
              <a:rPr lang="en-US" sz="3200" b="1" dirty="0" smtClean="0">
                <a:latin typeface="Arial" charset="0"/>
              </a:rPr>
            </a:br>
            <a:r>
              <a:rPr lang="en-US" sz="2500" b="1" dirty="0" smtClean="0">
                <a:latin typeface="Arial" charset="0"/>
              </a:rPr>
              <a:t>Office Assistant – Admissions </a:t>
            </a:r>
            <a:r>
              <a:rPr lang="en-US" sz="2500" b="1" smtClean="0">
                <a:latin typeface="Arial" charset="0"/>
              </a:rPr>
              <a:t>&amp; Records</a:t>
            </a:r>
            <a:endParaRPr lang="en-US" sz="2500" b="1" dirty="0" smtClean="0">
              <a:latin typeface="Arial" charset="0"/>
            </a:endParaRPr>
          </a:p>
        </p:txBody>
      </p:sp>
      <p:pic>
        <p:nvPicPr>
          <p:cNvPr id="5" name="Content Placeholder 4" descr="Tony Ya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14712" y="1581500"/>
            <a:ext cx="6505052" cy="4336701"/>
          </a:xfrm>
        </p:spPr>
      </p:pic>
    </p:spTree>
    <p:extLst>
      <p:ext uri="{BB962C8B-B14F-4D97-AF65-F5344CB8AC3E}">
        <p14:creationId xmlns:p14="http://schemas.microsoft.com/office/powerpoint/2010/main" val="2497017614"/>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6738" y="272143"/>
            <a:ext cx="8001000" cy="1054718"/>
          </a:xfrm>
        </p:spPr>
        <p:txBody>
          <a:bodyPr/>
          <a:lstStyle/>
          <a:p>
            <a:r>
              <a:rPr lang="en-US" sz="4000" b="1" dirty="0" err="1" smtClean="0">
                <a:latin typeface="Arial" panose="020B0604020202020204" pitchFamily="34" charset="0"/>
                <a:cs typeface="Arial" panose="020B0604020202020204" pitchFamily="34" charset="0"/>
              </a:rPr>
              <a:t>Pamm</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Zierfuss</a:t>
            </a:r>
            <a:r>
              <a:rPr lang="en-US" sz="4000" b="1" dirty="0" smtClean="0">
                <a:latin typeface="Arial" panose="020B0604020202020204" pitchFamily="34" charset="0"/>
                <a:cs typeface="Arial" panose="020B0604020202020204" pitchFamily="34" charset="0"/>
              </a:rPr>
              <a:t>-Hubbard</a:t>
            </a:r>
            <a:r>
              <a:rPr lang="en-US" sz="3200" b="1" dirty="0" smtClean="0">
                <a:latin typeface="Arial" panose="020B0604020202020204" pitchFamily="34" charset="0"/>
                <a:cs typeface="Arial" panose="020B0604020202020204" pitchFamily="34" charset="0"/>
              </a:rPr>
              <a:t/>
            </a:r>
            <a:br>
              <a:rPr lang="en-US" sz="3200" b="1" dirty="0" smtClean="0">
                <a:latin typeface="Arial" panose="020B0604020202020204" pitchFamily="34" charset="0"/>
                <a:cs typeface="Arial" panose="020B0604020202020204" pitchFamily="34" charset="0"/>
              </a:rPr>
            </a:br>
            <a:r>
              <a:rPr lang="en-US" sz="2500" b="1" dirty="0" smtClean="0">
                <a:latin typeface="Arial" panose="020B0604020202020204" pitchFamily="34" charset="0"/>
                <a:cs typeface="Arial" panose="020B0604020202020204" pitchFamily="34" charset="0"/>
              </a:rPr>
              <a:t>Athletic Director</a:t>
            </a:r>
            <a:endParaRPr lang="en-US" sz="2500" b="1" dirty="0">
              <a:latin typeface="Arial" panose="020B0604020202020204" pitchFamily="34" charset="0"/>
              <a:cs typeface="Arial" panose="020B0604020202020204" pitchFamily="34" charset="0"/>
            </a:endParaRPr>
          </a:p>
        </p:txBody>
      </p:sp>
      <p:pic>
        <p:nvPicPr>
          <p:cNvPr id="3074" name="Picture 3" descr="Pamm Zierfuss-Hubbard"/>
          <p:cNvPicPr>
            <a:picLocks noChangeAspect="1" noChangeArrowheads="1"/>
          </p:cNvPicPr>
          <p:nvPr/>
        </p:nvPicPr>
        <p:blipFill>
          <a:blip r:embed="rId2">
            <a:extLst>
              <a:ext uri="{28A0092B-C50C-407E-A947-70E740481C1C}">
                <a14:useLocalDpi xmlns:a14="http://schemas.microsoft.com/office/drawing/2010/main" val="0"/>
              </a:ext>
            </a:extLst>
          </a:blip>
          <a:srcRect t="14340"/>
          <a:stretch>
            <a:fillRect/>
          </a:stretch>
        </p:blipFill>
        <p:spPr bwMode="auto">
          <a:xfrm>
            <a:off x="2969282" y="1745672"/>
            <a:ext cx="3195912" cy="4105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9358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4675" y="1652392"/>
            <a:ext cx="8001000" cy="4108373"/>
          </a:xfrm>
        </p:spPr>
        <p:txBody>
          <a:bodyPr/>
          <a:lstStyle/>
          <a:p>
            <a:r>
              <a:rPr lang="en-US" sz="1600" dirty="0"/>
              <a:t>Virginia </a:t>
            </a:r>
            <a:r>
              <a:rPr lang="en-US" sz="1600" dirty="0" smtClean="0"/>
              <a:t>Her - Accounting </a:t>
            </a:r>
            <a:r>
              <a:rPr lang="en-US" sz="1600" dirty="0"/>
              <a:t>Clerk </a:t>
            </a:r>
            <a:r>
              <a:rPr lang="en-US" sz="1600" dirty="0" smtClean="0"/>
              <a:t>II</a:t>
            </a:r>
          </a:p>
          <a:p>
            <a:r>
              <a:rPr lang="en-US" sz="1600" dirty="0" smtClean="0"/>
              <a:t>Carlos Puente – Night Custodial Manager</a:t>
            </a:r>
          </a:p>
          <a:p>
            <a:r>
              <a:rPr lang="en-US" sz="1600" dirty="0"/>
              <a:t>Amanda Romero, OA 1 (3/7/2018)</a:t>
            </a:r>
          </a:p>
          <a:p>
            <a:r>
              <a:rPr lang="en-US" sz="1600" dirty="0"/>
              <a:t>Gabrielle Jimenez, OA 1 (May board)</a:t>
            </a:r>
          </a:p>
          <a:p>
            <a:r>
              <a:rPr lang="en-US" sz="1600" dirty="0"/>
              <a:t>Charlotte Harmon, Library Services Specialist (May board)</a:t>
            </a:r>
          </a:p>
          <a:p>
            <a:r>
              <a:rPr lang="en-US" sz="1600" dirty="0" smtClean="0"/>
              <a:t>Anthony </a:t>
            </a:r>
            <a:r>
              <a:rPr lang="en-US" sz="1600" dirty="0"/>
              <a:t>Estrada, custodian (May 2018)</a:t>
            </a:r>
          </a:p>
          <a:p>
            <a:r>
              <a:rPr lang="en-US" sz="1600" dirty="0"/>
              <a:t>Luis Jauregui Martinez (</a:t>
            </a:r>
            <a:r>
              <a:rPr lang="en-US" sz="1600" dirty="0" err="1"/>
              <a:t>june</a:t>
            </a:r>
            <a:r>
              <a:rPr lang="en-US" sz="1600" dirty="0"/>
              <a:t> 2018), custodian</a:t>
            </a:r>
          </a:p>
          <a:p>
            <a:r>
              <a:rPr lang="en-US" sz="1600" dirty="0"/>
              <a:t>Elaine Sasaki (June 2018) Bookstore Sales Clerk III</a:t>
            </a:r>
          </a:p>
          <a:p>
            <a:r>
              <a:rPr lang="en-US" sz="1600" dirty="0"/>
              <a:t>Angelica Gonzales (June 2018), Early Childhood Education Associate</a:t>
            </a:r>
          </a:p>
          <a:p>
            <a:r>
              <a:rPr lang="en-US" sz="1600" dirty="0"/>
              <a:t>David </a:t>
            </a:r>
            <a:r>
              <a:rPr lang="en-US" sz="1600" dirty="0" err="1"/>
              <a:t>Clacher</a:t>
            </a:r>
            <a:r>
              <a:rPr lang="en-US" sz="1600" dirty="0"/>
              <a:t> (June 2018), Financial Aid Assistant II</a:t>
            </a:r>
          </a:p>
          <a:p>
            <a:r>
              <a:rPr lang="en-US" sz="1600" dirty="0"/>
              <a:t>Ashley Watkins (June 2018), Athletic Trainer</a:t>
            </a:r>
          </a:p>
          <a:p>
            <a:r>
              <a:rPr lang="en-US" sz="1600" dirty="0"/>
              <a:t>Tiffany Martinez, Early Child Ed Specialist (6/26/2018)</a:t>
            </a:r>
          </a:p>
          <a:p>
            <a:r>
              <a:rPr lang="en-US" sz="1600" dirty="0"/>
              <a:t>Lacey Easton, Sign Language II (7/16/18)</a:t>
            </a:r>
          </a:p>
          <a:p>
            <a:r>
              <a:rPr lang="en-US" sz="1600" dirty="0" err="1"/>
              <a:t>Kimeka</a:t>
            </a:r>
            <a:r>
              <a:rPr lang="en-US" sz="1600" dirty="0"/>
              <a:t> Simmons, Sign Language II (7/16/2018)</a:t>
            </a:r>
          </a:p>
          <a:p>
            <a:endParaRPr lang="en-US" sz="1600" dirty="0" smtClean="0"/>
          </a:p>
          <a:p>
            <a:endParaRPr lang="en-US" sz="1600" dirty="0"/>
          </a:p>
          <a:p>
            <a:endParaRPr lang="en-US" sz="1600" dirty="0"/>
          </a:p>
        </p:txBody>
      </p:sp>
      <p:sp>
        <p:nvSpPr>
          <p:cNvPr id="3" name="Title 2"/>
          <p:cNvSpPr>
            <a:spLocks noGrp="1"/>
          </p:cNvSpPr>
          <p:nvPr>
            <p:ph type="title"/>
          </p:nvPr>
        </p:nvSpPr>
        <p:spPr/>
        <p:txBody>
          <a:bodyPr/>
          <a:lstStyle/>
          <a:p>
            <a:r>
              <a:rPr lang="en-US" dirty="0" smtClean="0"/>
              <a:t>Promotions</a:t>
            </a:r>
            <a:endParaRPr lang="en-US" dirty="0"/>
          </a:p>
        </p:txBody>
      </p:sp>
    </p:spTree>
    <p:extLst>
      <p:ext uri="{BB962C8B-B14F-4D97-AF65-F5344CB8AC3E}">
        <p14:creationId xmlns:p14="http://schemas.microsoft.com/office/powerpoint/2010/main" val="35634366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Color Guard and Pledge </a:t>
            </a:r>
          </a:p>
        </p:txBody>
      </p:sp>
      <p:sp>
        <p:nvSpPr>
          <p:cNvPr id="3" name="Subtitle 2"/>
          <p:cNvSpPr>
            <a:spLocks noGrp="1"/>
          </p:cNvSpPr>
          <p:nvPr>
            <p:ph type="subTitle" idx="1"/>
          </p:nvPr>
        </p:nvSpPr>
        <p:spPr>
          <a:xfrm>
            <a:off x="914400" y="2924977"/>
            <a:ext cx="7543479" cy="2000313"/>
          </a:xfrm>
        </p:spPr>
        <p:txBody>
          <a:bodyPr/>
          <a:lstStyle/>
          <a:p>
            <a:r>
              <a:rPr lang="en-US" dirty="0" smtClean="0"/>
              <a:t>Mr</a:t>
            </a:r>
            <a:r>
              <a:rPr lang="en-US" dirty="0"/>
              <a:t>. Christopher Washington, ASG President </a:t>
            </a:r>
          </a:p>
        </p:txBody>
      </p:sp>
    </p:spTree>
    <p:extLst>
      <p:ext uri="{BB962C8B-B14F-4D97-AF65-F5344CB8AC3E}">
        <p14:creationId xmlns:p14="http://schemas.microsoft.com/office/powerpoint/2010/main" val="21672321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Instructional </a:t>
            </a:r>
            <a:r>
              <a:rPr lang="en-US" dirty="0" smtClean="0"/>
              <a:t>Focus</a:t>
            </a:r>
            <a:endParaRPr lang="en-US" dirty="0"/>
          </a:p>
        </p:txBody>
      </p:sp>
      <p:sp>
        <p:nvSpPr>
          <p:cNvPr id="5" name="Subtitle 4"/>
          <p:cNvSpPr>
            <a:spLocks noGrp="1"/>
          </p:cNvSpPr>
          <p:nvPr>
            <p:ph type="subTitle" idx="1"/>
          </p:nvPr>
        </p:nvSpPr>
        <p:spPr>
          <a:xfrm>
            <a:off x="1066800" y="2984500"/>
            <a:ext cx="7010400" cy="1066800"/>
          </a:xfrm>
        </p:spPr>
        <p:txBody>
          <a:bodyPr/>
          <a:lstStyle/>
          <a:p>
            <a:r>
              <a:rPr lang="en-US" sz="3200" dirty="0" smtClean="0"/>
              <a:t>Don Lopez</a:t>
            </a:r>
          </a:p>
          <a:p>
            <a:r>
              <a:rPr lang="en-US" i="1" dirty="0" smtClean="0"/>
              <a:t>Vice President of Instruction </a:t>
            </a:r>
            <a:endParaRPr lang="en-US" i="1" dirty="0"/>
          </a:p>
        </p:txBody>
      </p:sp>
    </p:spTree>
    <p:extLst>
      <p:ext uri="{BB962C8B-B14F-4D97-AF65-F5344CB8AC3E}">
        <p14:creationId xmlns:p14="http://schemas.microsoft.com/office/powerpoint/2010/main" val="32624294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smtClean="0"/>
              <a:t>eLumen</a:t>
            </a:r>
            <a:endParaRPr lang="en-US" dirty="0" smtClean="0"/>
          </a:p>
          <a:p>
            <a:r>
              <a:rPr lang="en-US" dirty="0" smtClean="0"/>
              <a:t>Guided Pathways</a:t>
            </a:r>
          </a:p>
          <a:p>
            <a:r>
              <a:rPr lang="en-US" dirty="0" smtClean="0"/>
              <a:t>AB-705</a:t>
            </a:r>
          </a:p>
          <a:p>
            <a:r>
              <a:rPr lang="en-US" dirty="0" smtClean="0"/>
              <a:t>Open Educational Resources</a:t>
            </a:r>
          </a:p>
          <a:p>
            <a:endParaRPr lang="en-US" dirty="0"/>
          </a:p>
        </p:txBody>
      </p:sp>
      <p:sp>
        <p:nvSpPr>
          <p:cNvPr id="3" name="Title 2"/>
          <p:cNvSpPr>
            <a:spLocks noGrp="1"/>
          </p:cNvSpPr>
          <p:nvPr>
            <p:ph type="title"/>
          </p:nvPr>
        </p:nvSpPr>
        <p:spPr/>
        <p:txBody>
          <a:bodyPr/>
          <a:lstStyle/>
          <a:p>
            <a:r>
              <a:rPr lang="en-US" dirty="0" smtClean="0"/>
              <a:t>Flex Day Reminders</a:t>
            </a:r>
            <a:endParaRPr lang="en-US" dirty="0"/>
          </a:p>
        </p:txBody>
      </p:sp>
    </p:spTree>
    <p:extLst>
      <p:ext uri="{BB962C8B-B14F-4D97-AF65-F5344CB8AC3E}">
        <p14:creationId xmlns:p14="http://schemas.microsoft.com/office/powerpoint/2010/main" val="5998000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Summer 2018</a:t>
            </a:r>
          </a:p>
          <a:p>
            <a:pPr lvl="1"/>
            <a:r>
              <a:rPr lang="en-US" dirty="0" smtClean="0"/>
              <a:t>700 lab computers installed</a:t>
            </a:r>
          </a:p>
          <a:p>
            <a:r>
              <a:rPr lang="en-US" dirty="0" smtClean="0"/>
              <a:t>Fall 2018 </a:t>
            </a:r>
          </a:p>
          <a:p>
            <a:pPr lvl="1"/>
            <a:r>
              <a:rPr lang="en-US" dirty="0" smtClean="0"/>
              <a:t>100 Faculty Computers</a:t>
            </a:r>
          </a:p>
        </p:txBody>
      </p:sp>
      <p:sp>
        <p:nvSpPr>
          <p:cNvPr id="3" name="Title 2"/>
          <p:cNvSpPr>
            <a:spLocks noGrp="1"/>
          </p:cNvSpPr>
          <p:nvPr>
            <p:ph type="title"/>
          </p:nvPr>
        </p:nvSpPr>
        <p:spPr/>
        <p:txBody>
          <a:bodyPr/>
          <a:lstStyle/>
          <a:p>
            <a:r>
              <a:rPr lang="en-US" dirty="0" smtClean="0"/>
              <a:t>Technology Update</a:t>
            </a:r>
            <a:endParaRPr lang="en-US" dirty="0"/>
          </a:p>
        </p:txBody>
      </p:sp>
    </p:spTree>
    <p:extLst>
      <p:ext uri="{BB962C8B-B14F-4D97-AF65-F5344CB8AC3E}">
        <p14:creationId xmlns:p14="http://schemas.microsoft.com/office/powerpoint/2010/main" val="37447933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SLO on the syllabus</a:t>
            </a:r>
          </a:p>
          <a:p>
            <a:endParaRPr lang="en-US" dirty="0"/>
          </a:p>
          <a:p>
            <a:pPr lvl="1"/>
            <a:r>
              <a:rPr lang="en-US" dirty="0" smtClean="0"/>
              <a:t>Software platform that integrates with </a:t>
            </a:r>
            <a:r>
              <a:rPr lang="en-US" dirty="0" err="1" smtClean="0"/>
              <a:t>eLumen</a:t>
            </a:r>
            <a:r>
              <a:rPr lang="en-US" dirty="0" smtClean="0"/>
              <a:t> and Canvas</a:t>
            </a:r>
            <a:endParaRPr lang="en-US" dirty="0"/>
          </a:p>
          <a:p>
            <a:pPr lvl="2"/>
            <a:r>
              <a:rPr lang="en-US" dirty="0" smtClean="0"/>
              <a:t>Taskforce to review two solutions that have been identified </a:t>
            </a:r>
          </a:p>
          <a:p>
            <a:pPr lvl="2"/>
            <a:r>
              <a:rPr lang="en-US" dirty="0" smtClean="0"/>
              <a:t>Review and test</a:t>
            </a:r>
          </a:p>
          <a:p>
            <a:pPr lvl="2"/>
            <a:r>
              <a:rPr lang="en-US" dirty="0" smtClean="0"/>
              <a:t>Purchase Product and implement in Spring 2019</a:t>
            </a:r>
          </a:p>
          <a:p>
            <a:pPr lvl="2"/>
            <a:endParaRPr lang="en-US" dirty="0"/>
          </a:p>
        </p:txBody>
      </p:sp>
      <p:sp>
        <p:nvSpPr>
          <p:cNvPr id="3" name="Title 2"/>
          <p:cNvSpPr>
            <a:spLocks noGrp="1"/>
          </p:cNvSpPr>
          <p:nvPr>
            <p:ph type="title"/>
          </p:nvPr>
        </p:nvSpPr>
        <p:spPr/>
        <p:txBody>
          <a:bodyPr/>
          <a:lstStyle/>
          <a:p>
            <a:r>
              <a:rPr lang="en-US" dirty="0" smtClean="0"/>
              <a:t>Accreditation Recommendation</a:t>
            </a:r>
            <a:endParaRPr lang="en-US" dirty="0"/>
          </a:p>
        </p:txBody>
      </p:sp>
    </p:spTree>
    <p:extLst>
      <p:ext uri="{BB962C8B-B14F-4D97-AF65-F5344CB8AC3E}">
        <p14:creationId xmlns:p14="http://schemas.microsoft.com/office/powerpoint/2010/main" val="23279350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ctrTitle"/>
          </p:nvPr>
        </p:nvSpPr>
        <p:spPr>
          <a:extLst>
            <a:ext uri="{91240B29-F687-4F45-9708-019B960494DF}">
              <a14:hiddenLine xmlns:a14="http://schemas.microsoft.com/office/drawing/2010/main" w="38100">
                <a:solidFill>
                  <a:srgbClr val="000000"/>
                </a:solidFill>
                <a:miter lim="800000"/>
                <a:headEnd/>
                <a:tailEnd/>
              </a14:hiddenLine>
            </a:ext>
          </a:extLst>
        </p:spPr>
        <p:txBody>
          <a:bodyPr/>
          <a:lstStyle/>
          <a:p>
            <a:r>
              <a:rPr lang="en-US" altLang="en-US" dirty="0" smtClean="0">
                <a:latin typeface="Calibri" panose="020F0502020204030204" pitchFamily="34" charset="0"/>
                <a:ea typeface="ヒラギノ角ゴ Pro W3" pitchFamily="107" charset="-128"/>
                <a:cs typeface="Times New Roman" panose="02020603050405020304" pitchFamily="18" charset="0"/>
              </a:rPr>
              <a:t>Enrollment</a:t>
            </a:r>
            <a:endParaRPr lang="en-US" altLang="en-US" dirty="0" smtClean="0">
              <a:ea typeface="ヒラギノ角ゴ Pro W3" pitchFamily="107" charset="-128"/>
            </a:endParaRPr>
          </a:p>
        </p:txBody>
      </p:sp>
      <p:sp>
        <p:nvSpPr>
          <p:cNvPr id="3" name="Content Placeholder 2"/>
          <p:cNvSpPr>
            <a:spLocks noGrp="1"/>
          </p:cNvSpPr>
          <p:nvPr>
            <p:ph type="subTitle" idx="1"/>
          </p:nvPr>
        </p:nvSpPr>
        <p:spPr>
          <a:xfrm>
            <a:off x="793376" y="2924978"/>
            <a:ext cx="7664503" cy="1821834"/>
          </a:xfrm>
        </p:spPr>
        <p:txBody>
          <a:bodyPr/>
          <a:lstStyle/>
          <a:p>
            <a:pPr marL="0" indent="0">
              <a:buNone/>
            </a:pPr>
            <a:endParaRPr lang="en-US" sz="3200" dirty="0"/>
          </a:p>
        </p:txBody>
      </p:sp>
    </p:spTree>
    <p:extLst>
      <p:ext uri="{BB962C8B-B14F-4D97-AF65-F5344CB8AC3E}">
        <p14:creationId xmlns:p14="http://schemas.microsoft.com/office/powerpoint/2010/main" val="38133232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noFill/>
        </p:spPr>
        <p:txBody>
          <a:bodyPr/>
          <a:lstStyle/>
          <a:p>
            <a:r>
              <a:rPr lang="en-US" dirty="0" smtClean="0"/>
              <a:t>FCC FTES </a:t>
            </a:r>
            <a:r>
              <a:rPr lang="en-US" sz="1800" dirty="0" smtClean="0"/>
              <a:t>(Full-time Equivalent Students) </a:t>
            </a:r>
            <a:endParaRPr lang="en-US" sz="1800" dirty="0"/>
          </a:p>
        </p:txBody>
      </p:sp>
      <p:graphicFrame>
        <p:nvGraphicFramePr>
          <p:cNvPr id="6" name="Chart 5" descr="FCC FTES (full-time equivalent students)"/>
          <p:cNvGraphicFramePr/>
          <p:nvPr>
            <p:extLst>
              <p:ext uri="{D42A27DB-BD31-4B8C-83A1-F6EECF244321}">
                <p14:modId xmlns:p14="http://schemas.microsoft.com/office/powerpoint/2010/main" val="834269720"/>
              </p:ext>
            </p:extLst>
          </p:nvPr>
        </p:nvGraphicFramePr>
        <p:xfrm>
          <a:off x="574675" y="1520825"/>
          <a:ext cx="7908701" cy="44735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303891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320 Report for 2017-2018</a:t>
            </a:r>
            <a:endParaRPr lang="en-US" dirty="0"/>
          </a:p>
        </p:txBody>
      </p:sp>
      <p:graphicFrame>
        <p:nvGraphicFramePr>
          <p:cNvPr id="8" name="Table 7" descr="320 Report for 2017-2018"/>
          <p:cNvGraphicFramePr>
            <a:graphicFrameLocks noGrp="1"/>
          </p:cNvGraphicFramePr>
          <p:nvPr>
            <p:extLst>
              <p:ext uri="{D42A27DB-BD31-4B8C-83A1-F6EECF244321}">
                <p14:modId xmlns:p14="http://schemas.microsoft.com/office/powerpoint/2010/main" val="3437991724"/>
              </p:ext>
            </p:extLst>
          </p:nvPr>
        </p:nvGraphicFramePr>
        <p:xfrm>
          <a:off x="441584" y="1615860"/>
          <a:ext cx="8267182" cy="4158638"/>
        </p:xfrm>
        <a:graphic>
          <a:graphicData uri="http://schemas.openxmlformats.org/drawingml/2006/table">
            <a:tbl>
              <a:tblPr firstRow="1"/>
              <a:tblGrid>
                <a:gridCol w="1741120">
                  <a:extLst>
                    <a:ext uri="{9D8B030D-6E8A-4147-A177-3AD203B41FA5}">
                      <a16:colId xmlns:a16="http://schemas.microsoft.com/office/drawing/2014/main" val="3046073304"/>
                    </a:ext>
                  </a:extLst>
                </a:gridCol>
                <a:gridCol w="1139868">
                  <a:extLst>
                    <a:ext uri="{9D8B030D-6E8A-4147-A177-3AD203B41FA5}">
                      <a16:colId xmlns:a16="http://schemas.microsoft.com/office/drawing/2014/main" val="2422894488"/>
                    </a:ext>
                  </a:extLst>
                </a:gridCol>
                <a:gridCol w="1166898">
                  <a:extLst>
                    <a:ext uri="{9D8B030D-6E8A-4147-A177-3AD203B41FA5}">
                      <a16:colId xmlns:a16="http://schemas.microsoft.com/office/drawing/2014/main" val="2977307831"/>
                    </a:ext>
                  </a:extLst>
                </a:gridCol>
                <a:gridCol w="1054824">
                  <a:extLst>
                    <a:ext uri="{9D8B030D-6E8A-4147-A177-3AD203B41FA5}">
                      <a16:colId xmlns:a16="http://schemas.microsoft.com/office/drawing/2014/main" val="4005203772"/>
                    </a:ext>
                  </a:extLst>
                </a:gridCol>
                <a:gridCol w="1054824">
                  <a:extLst>
                    <a:ext uri="{9D8B030D-6E8A-4147-A177-3AD203B41FA5}">
                      <a16:colId xmlns:a16="http://schemas.microsoft.com/office/drawing/2014/main" val="1374906162"/>
                    </a:ext>
                  </a:extLst>
                </a:gridCol>
                <a:gridCol w="1054824">
                  <a:extLst>
                    <a:ext uri="{9D8B030D-6E8A-4147-A177-3AD203B41FA5}">
                      <a16:colId xmlns:a16="http://schemas.microsoft.com/office/drawing/2014/main" val="2365091422"/>
                    </a:ext>
                  </a:extLst>
                </a:gridCol>
                <a:gridCol w="1054824">
                  <a:extLst>
                    <a:ext uri="{9D8B030D-6E8A-4147-A177-3AD203B41FA5}">
                      <a16:colId xmlns:a16="http://schemas.microsoft.com/office/drawing/2014/main" val="1466400746"/>
                    </a:ext>
                  </a:extLst>
                </a:gridCol>
              </a:tblGrid>
              <a:tr h="378058">
                <a:tc>
                  <a:txBody>
                    <a:bodyPr/>
                    <a:lstStyle/>
                    <a:p>
                      <a:pPr algn="l" fontAlgn="b"/>
                      <a:r>
                        <a:rPr lang="en-US" sz="1200" b="1" i="0" u="none" strike="noStrike" dirty="0">
                          <a:solidFill>
                            <a:srgbClr val="000000"/>
                          </a:solidFill>
                          <a:effectLst/>
                          <a:latin typeface="Calibri" panose="020F0502020204030204" pitchFamily="34" charset="0"/>
                        </a:rPr>
                        <a:t>Part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dirty="0">
                          <a:solidFill>
                            <a:srgbClr val="000000"/>
                          </a:solidFill>
                          <a:effectLst/>
                          <a:latin typeface="Calibri" panose="020F0502020204030204" pitchFamily="34" charset="0"/>
                        </a:rPr>
                        <a:t>FUND METHOD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2017SU PUSH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2017FA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2018SP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2018SU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smtClean="0">
                          <a:solidFill>
                            <a:srgbClr val="000000"/>
                          </a:solidFill>
                          <a:effectLst/>
                          <a:latin typeface="Calibri" panose="020F0502020204030204" pitchFamily="34" charset="0"/>
                        </a:rPr>
                        <a:t>Total</a:t>
                      </a:r>
                      <a:endParaRPr lang="en-US" sz="1100" b="1"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8950987"/>
                  </a:ext>
                </a:extLst>
              </a:tr>
              <a:tr h="378058">
                <a:tc>
                  <a:txBody>
                    <a:bodyPr/>
                    <a:lstStyle/>
                    <a:p>
                      <a:pPr algn="l" fontAlgn="b"/>
                      <a:r>
                        <a:rPr lang="en-US" sz="1200" b="1" i="0" u="none" strike="noStrike" dirty="0">
                          <a:solidFill>
                            <a:srgbClr val="000000"/>
                          </a:solidFill>
                          <a:effectLst/>
                          <a:latin typeface="Calibri" panose="020F0502020204030204" pitchFamily="34" charset="0"/>
                        </a:rPr>
                        <a:t>II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WEEKLY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5,989.01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5,472.83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panose="020F0502020204030204" pitchFamily="34" charset="0"/>
                        </a:rPr>
                        <a:t>11,461.84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009231"/>
                  </a:ext>
                </a:extLst>
              </a:tr>
              <a:tr h="378058">
                <a:tc>
                  <a:txBody>
                    <a:bodyPr/>
                    <a:lstStyle/>
                    <a:p>
                      <a:pPr algn="l" fontAlgn="b"/>
                      <a:r>
                        <a:rPr lang="en-US" sz="1200" b="1" i="0" u="none" strike="noStrike">
                          <a:solidFill>
                            <a:srgbClr val="000000"/>
                          </a:solidFill>
                          <a:effectLst/>
                          <a:latin typeface="Calibri" panose="020F0502020204030204" pitchFamily="34" charset="0"/>
                        </a:rPr>
                        <a:t>III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DAILY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953.91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575.01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752.62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755.59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panose="020F0502020204030204" pitchFamily="34" charset="0"/>
                        </a:rPr>
                        <a:t>3,037.13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6878764"/>
                  </a:ext>
                </a:extLst>
              </a:tr>
              <a:tr h="378058">
                <a:tc>
                  <a:txBody>
                    <a:bodyPr/>
                    <a:lstStyle/>
                    <a:p>
                      <a:pPr algn="l" fontAlgn="b"/>
                      <a:r>
                        <a:rPr lang="en-US" sz="1200" b="1" i="0" u="none" strike="noStrike">
                          <a:solidFill>
                            <a:srgbClr val="000000"/>
                          </a:solidFill>
                          <a:effectLst/>
                          <a:latin typeface="Calibri" panose="020F0502020204030204" pitchFamily="34" charset="0"/>
                        </a:rPr>
                        <a:t>IV CRED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POSATT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253.43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457.72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618.70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14.20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panose="020F0502020204030204" pitchFamily="34" charset="0"/>
                        </a:rPr>
                        <a:t>1,344.05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5285275"/>
                  </a:ext>
                </a:extLst>
              </a:tr>
              <a:tr h="378058">
                <a:tc>
                  <a:txBody>
                    <a:bodyPr/>
                    <a:lstStyle/>
                    <a:p>
                      <a:pPr algn="r" fontAlgn="b"/>
                      <a:r>
                        <a:rPr lang="en-US" sz="1200" b="1" i="0" u="none" strike="noStrike" dirty="0">
                          <a:solidFill>
                            <a:srgbClr val="000000"/>
                          </a:solidFill>
                          <a:effectLst/>
                          <a:latin typeface="Calibri" panose="020F0502020204030204" pitchFamily="34" charset="0"/>
                        </a:rPr>
                        <a:t>Carryover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en-US" sz="1200" b="0" i="0" u="none" strike="noStrike" dirty="0" err="1">
                          <a:solidFill>
                            <a:srgbClr val="000000"/>
                          </a:solidFill>
                          <a:effectLst/>
                          <a:latin typeface="Calibri" panose="020F0502020204030204" pitchFamily="34" charset="0"/>
                        </a:rPr>
                        <a:t>PosAtt</a:t>
                      </a:r>
                      <a:endParaRPr lang="en-US" sz="12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200" b="0" i="0" u="none" strike="noStrike">
                          <a:solidFill>
                            <a:srgbClr val="000000"/>
                          </a:solidFill>
                          <a:effectLst/>
                          <a:latin typeface="Calibri" panose="020F0502020204030204" pitchFamily="34"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41.00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panose="020F0502020204030204" pitchFamily="34" charset="0"/>
                        </a:rPr>
                        <a:t>41.00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5227152"/>
                  </a:ext>
                </a:extLst>
              </a:tr>
              <a:tr h="378058">
                <a:tc>
                  <a:txBody>
                    <a:bodyPr/>
                    <a:lstStyle/>
                    <a:p>
                      <a:pPr algn="l" fontAlgn="b"/>
                      <a:r>
                        <a:rPr lang="en-US" sz="1200" b="1" i="0" u="none" strike="noStrike" dirty="0">
                          <a:solidFill>
                            <a:srgbClr val="000000"/>
                          </a:solidFill>
                          <a:effectLst/>
                          <a:latin typeface="Calibri" panose="020F0502020204030204" pitchFamily="34" charset="0"/>
                        </a:rPr>
                        <a:t>IV NCRED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NONCRED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45.81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142.55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254.14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0.32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panose="020F0502020204030204" pitchFamily="34" charset="0"/>
                        </a:rPr>
                        <a:t>442.82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0184992"/>
                  </a:ext>
                </a:extLst>
              </a:tr>
              <a:tr h="378058">
                <a:tc>
                  <a:txBody>
                    <a:bodyPr/>
                    <a:lstStyle/>
                    <a:p>
                      <a:pPr algn="l" fontAlgn="b"/>
                      <a:r>
                        <a:rPr lang="en-US" sz="1200" b="1" i="0" u="none" strike="noStrike">
                          <a:solidFill>
                            <a:srgbClr val="000000"/>
                          </a:solidFill>
                          <a:effectLst/>
                          <a:latin typeface="Calibri" panose="020F0502020204030204" pitchFamily="34" charset="0"/>
                        </a:rPr>
                        <a:t>V</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WRKEX WEEKLY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624.46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672.43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panose="020F0502020204030204" pitchFamily="34" charset="0"/>
                        </a:rPr>
                        <a:t>1,296.89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2983392"/>
                  </a:ext>
                </a:extLst>
              </a:tr>
              <a:tr h="378058">
                <a:tc>
                  <a:txBody>
                    <a:bodyPr/>
                    <a:lstStyle/>
                    <a:p>
                      <a:pPr algn="l" fontAlgn="b"/>
                      <a:r>
                        <a:rPr lang="en-US" sz="1200" b="1" i="0" u="none" strike="noStrike">
                          <a:solidFill>
                            <a:srgbClr val="000000"/>
                          </a:solidFill>
                          <a:effectLst/>
                          <a:latin typeface="Calibri" panose="020F0502020204030204" pitchFamily="34" charset="0"/>
                        </a:rPr>
                        <a:t>VI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WRKEX DAILY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249.80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227.69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269.35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235.46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panose="020F0502020204030204" pitchFamily="34" charset="0"/>
                        </a:rPr>
                        <a:t>982.30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5252312"/>
                  </a:ext>
                </a:extLst>
              </a:tr>
              <a:tr h="378058">
                <a:tc>
                  <a:txBody>
                    <a:bodyPr/>
                    <a:lstStyle/>
                    <a:p>
                      <a:pPr algn="l" fontAlgn="b"/>
                      <a:r>
                        <a:rPr lang="en-US" sz="1200" b="1" i="0" u="none" strike="noStrike" dirty="0">
                          <a:solidFill>
                            <a:srgbClr val="FF0000"/>
                          </a:solidFill>
                          <a:effectLst/>
                          <a:latin typeface="Calibri" panose="020F0502020204030204" pitchFamily="34" charset="0"/>
                        </a:rPr>
                        <a:t>Totals (credit &amp; non credit)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dirty="0">
                          <a:solidFill>
                            <a:srgbClr val="FF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FF0000"/>
                          </a:solidFill>
                          <a:effectLst/>
                          <a:latin typeface="Calibri" panose="020F0502020204030204" pitchFamily="34" charset="0"/>
                        </a:rPr>
                        <a:t>1,502.95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FF0000"/>
                          </a:solidFill>
                          <a:effectLst/>
                          <a:latin typeface="Calibri" panose="020F0502020204030204" pitchFamily="34" charset="0"/>
                        </a:rPr>
                        <a:t>8,057.44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FF0000"/>
                          </a:solidFill>
                          <a:effectLst/>
                          <a:latin typeface="Calibri" panose="020F0502020204030204" pitchFamily="34" charset="0"/>
                        </a:rPr>
                        <a:t>8,040.07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FF0000"/>
                          </a:solidFill>
                          <a:effectLst/>
                          <a:latin typeface="Calibri" panose="020F0502020204030204" pitchFamily="34" charset="0"/>
                        </a:rPr>
                        <a:t>1,005.57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FF0000"/>
                          </a:solidFill>
                          <a:effectLst/>
                          <a:latin typeface="Calibri" panose="020F0502020204030204" pitchFamily="34" charset="0"/>
                        </a:rPr>
                        <a:t>18,606.03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7557702"/>
                  </a:ext>
                </a:extLst>
              </a:tr>
              <a:tr h="378058">
                <a:tc>
                  <a:txBody>
                    <a:bodyPr/>
                    <a:lstStyle/>
                    <a:p>
                      <a:pPr algn="l" fontAlgn="b"/>
                      <a:r>
                        <a:rPr lang="en-US" sz="1200" b="1" i="0" u="none" strike="noStrike">
                          <a:solidFill>
                            <a:srgbClr val="FF0000"/>
                          </a:solidFill>
                          <a:effectLst/>
                          <a:latin typeface="Calibri" panose="020F0502020204030204" pitchFamily="34" charset="0"/>
                        </a:rPr>
                        <a:t>Total Credit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dirty="0">
                          <a:solidFill>
                            <a:srgbClr val="FF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FF0000"/>
                          </a:solidFill>
                          <a:effectLst/>
                          <a:latin typeface="Calibri" panose="020F0502020204030204" pitchFamily="34" charset="0"/>
                        </a:rPr>
                        <a:t>1,457.14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FF0000"/>
                          </a:solidFill>
                          <a:effectLst/>
                          <a:latin typeface="Calibri" panose="020F0502020204030204" pitchFamily="34" charset="0"/>
                        </a:rPr>
                        <a:t>7,914.89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FF0000"/>
                          </a:solidFill>
                          <a:effectLst/>
                          <a:latin typeface="Calibri" panose="020F0502020204030204" pitchFamily="34" charset="0"/>
                        </a:rPr>
                        <a:t>7,785.93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FF0000"/>
                          </a:solidFill>
                          <a:effectLst/>
                          <a:latin typeface="Calibri" panose="020F0502020204030204" pitchFamily="34" charset="0"/>
                        </a:rPr>
                        <a:t>1,005.25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FF0000"/>
                          </a:solidFill>
                          <a:effectLst/>
                          <a:latin typeface="Calibri" panose="020F0502020204030204" pitchFamily="34" charset="0"/>
                        </a:rPr>
                        <a:t>18,163.21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3074445"/>
                  </a:ext>
                </a:extLst>
              </a:tr>
              <a:tr h="378058">
                <a:tc>
                  <a:txBody>
                    <a:bodyPr/>
                    <a:lstStyle/>
                    <a:p>
                      <a:pPr algn="l" fontAlgn="b"/>
                      <a:r>
                        <a:rPr lang="en-US" sz="1200" b="1" i="0" u="none" strike="noStrike">
                          <a:solidFill>
                            <a:srgbClr val="FF0000"/>
                          </a:solidFill>
                          <a:effectLst/>
                          <a:latin typeface="Calibri" panose="020F0502020204030204" pitchFamily="34" charset="0"/>
                        </a:rPr>
                        <a:t>Total Non Credit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dirty="0">
                          <a:solidFill>
                            <a:srgbClr val="FF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FF0000"/>
                          </a:solidFill>
                          <a:effectLst/>
                          <a:latin typeface="Calibri" panose="020F0502020204030204" pitchFamily="34" charset="0"/>
                        </a:rPr>
                        <a:t>45.81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FF0000"/>
                          </a:solidFill>
                          <a:effectLst/>
                          <a:latin typeface="Calibri" panose="020F0502020204030204" pitchFamily="34" charset="0"/>
                        </a:rPr>
                        <a:t>142.55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FF0000"/>
                          </a:solidFill>
                          <a:effectLst/>
                          <a:latin typeface="Calibri" panose="020F0502020204030204" pitchFamily="34" charset="0"/>
                        </a:rPr>
                        <a:t>254.14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FF0000"/>
                          </a:solidFill>
                          <a:effectLst/>
                          <a:latin typeface="Calibri" panose="020F0502020204030204" pitchFamily="34" charset="0"/>
                        </a:rPr>
                        <a:t>0.32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FF0000"/>
                          </a:solidFill>
                          <a:effectLst/>
                          <a:latin typeface="Calibri" panose="020F0502020204030204" pitchFamily="34" charset="0"/>
                        </a:rPr>
                        <a:t>442.82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1810841"/>
                  </a:ext>
                </a:extLst>
              </a:tr>
            </a:tbl>
          </a:graphicData>
        </a:graphic>
      </p:graphicFrame>
    </p:spTree>
    <p:extLst>
      <p:ext uri="{BB962C8B-B14F-4D97-AF65-F5344CB8AC3E}">
        <p14:creationId xmlns:p14="http://schemas.microsoft.com/office/powerpoint/2010/main" val="41418407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01458" y="1752600"/>
            <a:ext cx="7866280" cy="4108373"/>
          </a:xfrm>
        </p:spPr>
        <p:txBody>
          <a:bodyPr/>
          <a:lstStyle/>
          <a:p>
            <a:pPr marL="0" indent="0">
              <a:buNone/>
            </a:pPr>
            <a:r>
              <a:rPr lang="en-US" sz="2400" dirty="0" smtClean="0"/>
              <a:t>The Aim of the New Formula</a:t>
            </a:r>
          </a:p>
          <a:p>
            <a:pPr marL="0" indent="0">
              <a:buNone/>
            </a:pPr>
            <a:endParaRPr lang="en-US" sz="2400" dirty="0" smtClean="0"/>
          </a:p>
          <a:p>
            <a:pPr marL="0" indent="0">
              <a:buNone/>
            </a:pPr>
            <a:r>
              <a:rPr lang="en-US" sz="2400" dirty="0" smtClean="0"/>
              <a:t>70-20-10 Split</a:t>
            </a:r>
          </a:p>
          <a:p>
            <a:pPr marL="0" indent="0">
              <a:buNone/>
            </a:pPr>
            <a:endParaRPr lang="en-US" sz="2400" dirty="0"/>
          </a:p>
          <a:p>
            <a:pPr marL="0" indent="0">
              <a:buNone/>
            </a:pPr>
            <a:r>
              <a:rPr lang="en-US" sz="2400" dirty="0"/>
              <a:t>7</a:t>
            </a:r>
            <a:r>
              <a:rPr lang="en-US" sz="2400" dirty="0" smtClean="0"/>
              <a:t>0% – Base Allocation</a:t>
            </a:r>
          </a:p>
          <a:p>
            <a:pPr marL="0" indent="0">
              <a:buNone/>
            </a:pPr>
            <a:r>
              <a:rPr lang="en-US" sz="2400" dirty="0" smtClean="0"/>
              <a:t>20% </a:t>
            </a:r>
            <a:r>
              <a:rPr lang="en-US" sz="2400" dirty="0"/>
              <a:t>– </a:t>
            </a:r>
            <a:r>
              <a:rPr lang="en-US" sz="2400" dirty="0" smtClean="0"/>
              <a:t>Equity Allocation</a:t>
            </a:r>
          </a:p>
          <a:p>
            <a:pPr marL="0" indent="0">
              <a:buNone/>
            </a:pPr>
            <a:r>
              <a:rPr lang="en-US" sz="2400" dirty="0"/>
              <a:t>1</a:t>
            </a:r>
            <a:r>
              <a:rPr lang="en-US" sz="2400" dirty="0" smtClean="0"/>
              <a:t>0</a:t>
            </a:r>
            <a:r>
              <a:rPr lang="en-US" sz="2400" dirty="0"/>
              <a:t>% –</a:t>
            </a:r>
            <a:r>
              <a:rPr lang="en-US" sz="2400" dirty="0" smtClean="0"/>
              <a:t> </a:t>
            </a:r>
            <a:r>
              <a:rPr lang="en-US" sz="2400" dirty="0"/>
              <a:t>Student Success Allocation</a:t>
            </a:r>
            <a:endParaRPr lang="en-US" sz="2400" dirty="0" smtClean="0"/>
          </a:p>
          <a:p>
            <a:pPr marL="0" indent="0">
              <a:buNone/>
            </a:pPr>
            <a:endParaRPr lang="en-US" sz="2400" dirty="0"/>
          </a:p>
        </p:txBody>
      </p:sp>
      <p:sp>
        <p:nvSpPr>
          <p:cNvPr id="3" name="Title 2"/>
          <p:cNvSpPr>
            <a:spLocks noGrp="1"/>
          </p:cNvSpPr>
          <p:nvPr>
            <p:ph type="title"/>
          </p:nvPr>
        </p:nvSpPr>
        <p:spPr/>
        <p:txBody>
          <a:bodyPr/>
          <a:lstStyle/>
          <a:p>
            <a:r>
              <a:rPr lang="en-US" dirty="0" smtClean="0"/>
              <a:t>New Funding Formula</a:t>
            </a:r>
            <a:endParaRPr lang="en-US" dirty="0"/>
          </a:p>
        </p:txBody>
      </p:sp>
    </p:spTree>
    <p:extLst>
      <p:ext uri="{BB962C8B-B14F-4D97-AF65-F5344CB8AC3E}">
        <p14:creationId xmlns:p14="http://schemas.microsoft.com/office/powerpoint/2010/main" val="24211697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Content Placeholder 2"/>
          <p:cNvSpPr>
            <a:spLocks noGrp="1"/>
          </p:cNvSpPr>
          <p:nvPr>
            <p:ph idx="1"/>
          </p:nvPr>
        </p:nvSpPr>
        <p:spPr>
          <a:xfrm>
            <a:off x="683394" y="1623646"/>
            <a:ext cx="7812906" cy="4843829"/>
          </a:xfrm>
        </p:spPr>
        <p:txBody>
          <a:bodyPr/>
          <a:lstStyle/>
          <a:p>
            <a:pPr>
              <a:defRPr/>
            </a:pPr>
            <a:r>
              <a:rPr lang="en-US" altLang="en-US" sz="2000" dirty="0" smtClean="0">
                <a:ea typeface="ヒラギノ角ゴ Pro W3" pitchFamily="107" charset="-128"/>
              </a:rPr>
              <a:t>K-12 Partnerships</a:t>
            </a:r>
          </a:p>
          <a:p>
            <a:pPr lvl="1">
              <a:defRPr/>
            </a:pPr>
            <a:r>
              <a:rPr lang="en-US" altLang="en-US" sz="2000" dirty="0" smtClean="0">
                <a:ea typeface="ヒラギノ角ゴ Pro W3" pitchFamily="107" charset="-128"/>
              </a:rPr>
              <a:t>Dual Enrollment</a:t>
            </a:r>
          </a:p>
          <a:p>
            <a:pPr lvl="1">
              <a:defRPr/>
            </a:pPr>
            <a:r>
              <a:rPr lang="en-US" altLang="en-US" sz="2000" dirty="0" smtClean="0">
                <a:ea typeface="ヒラギノ角ゴ Pro W3" pitchFamily="107" charset="-128"/>
              </a:rPr>
              <a:t>Remote Locations</a:t>
            </a:r>
          </a:p>
          <a:p>
            <a:pPr lvl="1">
              <a:defRPr/>
            </a:pPr>
            <a:r>
              <a:rPr lang="en-US" altLang="en-US" sz="2000" dirty="0" smtClean="0">
                <a:ea typeface="ヒラギノ角ゴ Pro W3" pitchFamily="107" charset="-128"/>
              </a:rPr>
              <a:t>DSHS – Middle College</a:t>
            </a:r>
          </a:p>
          <a:p>
            <a:pPr>
              <a:defRPr/>
            </a:pPr>
            <a:r>
              <a:rPr lang="en-US" altLang="en-US" sz="2000" dirty="0" smtClean="0">
                <a:ea typeface="ヒラギノ角ゴ Pro W3" pitchFamily="107" charset="-128"/>
              </a:rPr>
              <a:t>Central Valley Promise</a:t>
            </a:r>
          </a:p>
          <a:p>
            <a:pPr>
              <a:defRPr/>
            </a:pPr>
            <a:r>
              <a:rPr lang="en-US" altLang="en-US" sz="2000" dirty="0" smtClean="0">
                <a:ea typeface="ヒラギノ角ゴ Pro W3" pitchFamily="107" charset="-128"/>
              </a:rPr>
              <a:t>Online Learning</a:t>
            </a:r>
          </a:p>
          <a:p>
            <a:pPr>
              <a:defRPr/>
            </a:pPr>
            <a:r>
              <a:rPr lang="en-US" altLang="en-US" sz="2000" dirty="0" smtClean="0">
                <a:ea typeface="ヒラギノ角ゴ Pro W3" pitchFamily="107" charset="-128"/>
              </a:rPr>
              <a:t>Guided Pathways</a:t>
            </a:r>
          </a:p>
          <a:p>
            <a:pPr>
              <a:defRPr/>
            </a:pPr>
            <a:r>
              <a:rPr lang="en-US" altLang="en-US" sz="2000" dirty="0" smtClean="0">
                <a:ea typeface="ヒラギノ角ゴ Pro W3" pitchFamily="107" charset="-128"/>
              </a:rPr>
              <a:t>15 to Finish</a:t>
            </a:r>
          </a:p>
          <a:p>
            <a:pPr>
              <a:defRPr/>
            </a:pPr>
            <a:r>
              <a:rPr lang="en-US" altLang="en-US" sz="2000" dirty="0" smtClean="0">
                <a:ea typeface="ヒラギノ角ゴ Pro W3" pitchFamily="107" charset="-128"/>
              </a:rPr>
              <a:t>Non-Credit Offerings</a:t>
            </a:r>
          </a:p>
          <a:p>
            <a:pPr>
              <a:defRPr/>
            </a:pPr>
            <a:r>
              <a:rPr lang="en-US" altLang="en-US" sz="2000" dirty="0" smtClean="0">
                <a:ea typeface="ヒラギノ角ゴ Pro W3" pitchFamily="107" charset="-128"/>
              </a:rPr>
              <a:t>Increased CTE Programs</a:t>
            </a:r>
          </a:p>
          <a:p>
            <a:pPr>
              <a:defRPr/>
            </a:pPr>
            <a:r>
              <a:rPr lang="en-US" altLang="en-US" sz="2000" dirty="0" smtClean="0">
                <a:ea typeface="ヒラギノ角ゴ Pro W3" pitchFamily="107" charset="-128"/>
              </a:rPr>
              <a:t>Enhanced Support Services</a:t>
            </a:r>
          </a:p>
        </p:txBody>
      </p:sp>
      <p:sp>
        <p:nvSpPr>
          <p:cNvPr id="146435" name="Title 1"/>
          <p:cNvSpPr>
            <a:spLocks noGrp="1"/>
          </p:cNvSpPr>
          <p:nvPr>
            <p:ph type="title"/>
          </p:nvPr>
        </p:nvSpPr>
        <p:spPr/>
        <p:txBody>
          <a:bodyPr/>
          <a:lstStyle/>
          <a:p>
            <a:r>
              <a:rPr lang="en-US" altLang="en-US" dirty="0" smtClean="0">
                <a:ea typeface="ヒラギノ角ゴ Pro W3" pitchFamily="107" charset="-128"/>
              </a:rPr>
              <a:t>Enrollment Strategies</a:t>
            </a:r>
          </a:p>
        </p:txBody>
      </p:sp>
    </p:spTree>
    <p:extLst>
      <p:ext uri="{BB962C8B-B14F-4D97-AF65-F5344CB8AC3E}">
        <p14:creationId xmlns:p14="http://schemas.microsoft.com/office/powerpoint/2010/main" val="25485938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3" name="Title 2"/>
          <p:cNvSpPr>
            <a:spLocks noGrp="1"/>
          </p:cNvSpPr>
          <p:nvPr>
            <p:ph type="title"/>
          </p:nvPr>
        </p:nvSpPr>
        <p:spPr/>
        <p:txBody>
          <a:bodyPr/>
          <a:lstStyle/>
          <a:p>
            <a:r>
              <a:rPr lang="en-US" altLang="en-US" dirty="0" smtClean="0">
                <a:ea typeface="ヒラギノ角ゴ Pro W3" pitchFamily="107" charset="-128"/>
              </a:rPr>
              <a:t>Central Valley Promise</a:t>
            </a:r>
          </a:p>
        </p:txBody>
      </p:sp>
      <p:pic>
        <p:nvPicPr>
          <p:cNvPr id="5" name="Picture 4" descr="Graduading student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5892" y="1597794"/>
            <a:ext cx="6539815" cy="4359877"/>
          </a:xfrm>
          <a:prstGeom prst="rect">
            <a:avLst/>
          </a:prstGeom>
        </p:spPr>
      </p:pic>
    </p:spTree>
    <p:extLst>
      <p:ext uri="{BB962C8B-B14F-4D97-AF65-F5344CB8AC3E}">
        <p14:creationId xmlns:p14="http://schemas.microsoft.com/office/powerpoint/2010/main" val="40279289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Dr. Paul Parnell</a:t>
            </a:r>
            <a:endParaRPr lang="en-US" dirty="0"/>
          </a:p>
        </p:txBody>
      </p:sp>
      <p:sp>
        <p:nvSpPr>
          <p:cNvPr id="3" name="Subtitle 2"/>
          <p:cNvSpPr>
            <a:spLocks noGrp="1"/>
          </p:cNvSpPr>
          <p:nvPr>
            <p:ph type="subTitle" idx="1"/>
          </p:nvPr>
        </p:nvSpPr>
        <p:spPr/>
        <p:txBody>
          <a:bodyPr/>
          <a:lstStyle/>
          <a:p>
            <a:r>
              <a:rPr lang="en-US" dirty="0" smtClean="0"/>
              <a:t>Welcome Back</a:t>
            </a:r>
            <a:endParaRPr lang="en-US" dirty="0"/>
          </a:p>
        </p:txBody>
      </p:sp>
    </p:spTree>
    <p:extLst>
      <p:ext uri="{BB962C8B-B14F-4D97-AF65-F5344CB8AC3E}">
        <p14:creationId xmlns:p14="http://schemas.microsoft.com/office/powerpoint/2010/main" val="3138895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Dual Enrollment</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678377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DuE by the numbers</a:t>
            </a:r>
            <a:endParaRPr lang="en-US" dirty="0"/>
          </a:p>
        </p:txBody>
      </p:sp>
      <p:graphicFrame>
        <p:nvGraphicFramePr>
          <p:cNvPr id="4" name="Table 3" descr="Due by the numbers"/>
          <p:cNvGraphicFramePr>
            <a:graphicFrameLocks noGrp="1"/>
          </p:cNvGraphicFramePr>
          <p:nvPr>
            <p:extLst>
              <p:ext uri="{D42A27DB-BD31-4B8C-83A1-F6EECF244321}">
                <p14:modId xmlns:p14="http://schemas.microsoft.com/office/powerpoint/2010/main" val="2524949700"/>
              </p:ext>
            </p:extLst>
          </p:nvPr>
        </p:nvGraphicFramePr>
        <p:xfrm>
          <a:off x="736600" y="1662114"/>
          <a:ext cx="7747001" cy="4312800"/>
        </p:xfrm>
        <a:graphic>
          <a:graphicData uri="http://schemas.openxmlformats.org/drawingml/2006/table">
            <a:tbl>
              <a:tblPr firstRow="1">
                <a:tableStyleId>{37CE84F3-28C3-443E-9E96-99CF82512B78}</a:tableStyleId>
              </a:tblPr>
              <a:tblGrid>
                <a:gridCol w="2984500">
                  <a:extLst>
                    <a:ext uri="{9D8B030D-6E8A-4147-A177-3AD203B41FA5}">
                      <a16:colId xmlns:a16="http://schemas.microsoft.com/office/drawing/2014/main" val="20000"/>
                    </a:ext>
                  </a:extLst>
                </a:gridCol>
                <a:gridCol w="1803400">
                  <a:extLst>
                    <a:ext uri="{9D8B030D-6E8A-4147-A177-3AD203B41FA5}">
                      <a16:colId xmlns:a16="http://schemas.microsoft.com/office/drawing/2014/main" val="20001"/>
                    </a:ext>
                  </a:extLst>
                </a:gridCol>
                <a:gridCol w="1841500">
                  <a:extLst>
                    <a:ext uri="{9D8B030D-6E8A-4147-A177-3AD203B41FA5}">
                      <a16:colId xmlns:a16="http://schemas.microsoft.com/office/drawing/2014/main" val="20002"/>
                    </a:ext>
                  </a:extLst>
                </a:gridCol>
                <a:gridCol w="1117601">
                  <a:extLst>
                    <a:ext uri="{9D8B030D-6E8A-4147-A177-3AD203B41FA5}">
                      <a16:colId xmlns:a16="http://schemas.microsoft.com/office/drawing/2014/main" val="20003"/>
                    </a:ext>
                  </a:extLst>
                </a:gridCol>
              </a:tblGrid>
              <a:tr h="479200">
                <a:tc>
                  <a:txBody>
                    <a:bodyPr/>
                    <a:lstStyle/>
                    <a:p>
                      <a:pPr algn="l" fontAlgn="b"/>
                      <a:r>
                        <a:rPr lang="en-US" sz="2000" b="0" u="none" strike="noStrike" dirty="0">
                          <a:effectLst/>
                          <a:latin typeface="+mj-lt"/>
                        </a:rPr>
                        <a:t>Terms</a:t>
                      </a:r>
                      <a:endParaRPr lang="en-US" sz="2000" b="0" i="0" u="none" strike="noStrike" dirty="0">
                        <a:solidFill>
                          <a:srgbClr val="FFFFFF"/>
                        </a:solidFill>
                        <a:effectLst/>
                        <a:latin typeface="+mj-lt"/>
                      </a:endParaRPr>
                    </a:p>
                  </a:txBody>
                  <a:tcPr marL="9525" marR="9525" marT="9525" marB="0" anchor="b"/>
                </a:tc>
                <a:tc>
                  <a:txBody>
                    <a:bodyPr/>
                    <a:lstStyle/>
                    <a:p>
                      <a:pPr algn="ctr" fontAlgn="b"/>
                      <a:r>
                        <a:rPr lang="en-US" sz="2000" b="0" u="none" strike="noStrike" dirty="0">
                          <a:effectLst/>
                          <a:latin typeface="+mj-lt"/>
                        </a:rPr>
                        <a:t>Sections</a:t>
                      </a:r>
                      <a:endParaRPr lang="en-US" sz="2000" b="0" i="0" u="none" strike="noStrike" dirty="0">
                        <a:solidFill>
                          <a:srgbClr val="000000"/>
                        </a:solidFill>
                        <a:effectLst/>
                        <a:latin typeface="+mj-lt"/>
                      </a:endParaRPr>
                    </a:p>
                  </a:txBody>
                  <a:tcPr marL="9525" marR="9525" marT="9525" marB="0" anchor="b"/>
                </a:tc>
                <a:tc>
                  <a:txBody>
                    <a:bodyPr/>
                    <a:lstStyle/>
                    <a:p>
                      <a:pPr algn="ctr" fontAlgn="b"/>
                      <a:r>
                        <a:rPr lang="en-US" sz="2000" b="0" u="none" strike="noStrike" dirty="0">
                          <a:effectLst/>
                          <a:latin typeface="+mj-lt"/>
                        </a:rPr>
                        <a:t>Enrollment</a:t>
                      </a:r>
                      <a:endParaRPr lang="en-US" sz="2000" b="0" i="0" u="none" strike="noStrike" dirty="0">
                        <a:solidFill>
                          <a:srgbClr val="000000"/>
                        </a:solidFill>
                        <a:effectLst/>
                        <a:latin typeface="+mj-lt"/>
                      </a:endParaRPr>
                    </a:p>
                  </a:txBody>
                  <a:tcPr marL="9525" marR="9525" marT="9525" marB="0" anchor="b"/>
                </a:tc>
                <a:tc>
                  <a:txBody>
                    <a:bodyPr/>
                    <a:lstStyle/>
                    <a:p>
                      <a:pPr algn="ctr" fontAlgn="b"/>
                      <a:r>
                        <a:rPr lang="en-US" sz="2000" b="0" u="none" strike="noStrike" dirty="0">
                          <a:effectLst/>
                          <a:latin typeface="+mj-lt"/>
                        </a:rPr>
                        <a:t>FTES</a:t>
                      </a:r>
                      <a:endParaRPr lang="en-US" sz="2000" b="0"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10000"/>
                  </a:ext>
                </a:extLst>
              </a:tr>
              <a:tr h="479200">
                <a:tc>
                  <a:txBody>
                    <a:bodyPr/>
                    <a:lstStyle/>
                    <a:p>
                      <a:pPr algn="l" fontAlgn="b"/>
                      <a:r>
                        <a:rPr lang="en-US" sz="2000" b="0" u="none" strike="noStrike" dirty="0">
                          <a:effectLst/>
                          <a:latin typeface="+mj-lt"/>
                        </a:rPr>
                        <a:t>Fall 2015</a:t>
                      </a:r>
                      <a:endParaRPr lang="en-US" sz="2000" b="0" i="0" u="none" strike="noStrike" dirty="0">
                        <a:solidFill>
                          <a:srgbClr val="FFFFFF"/>
                        </a:solidFill>
                        <a:effectLst/>
                        <a:latin typeface="+mj-lt"/>
                      </a:endParaRPr>
                    </a:p>
                  </a:txBody>
                  <a:tcPr marL="9525" marR="9525" marT="9525" marB="0" anchor="b"/>
                </a:tc>
                <a:tc>
                  <a:txBody>
                    <a:bodyPr/>
                    <a:lstStyle/>
                    <a:p>
                      <a:pPr algn="ctr" fontAlgn="b"/>
                      <a:r>
                        <a:rPr lang="en-US" sz="2000" b="0" u="none" strike="noStrike" dirty="0">
                          <a:effectLst/>
                          <a:latin typeface="+mj-lt"/>
                        </a:rPr>
                        <a:t>6</a:t>
                      </a:r>
                      <a:endParaRPr lang="en-US" sz="2000" b="0" i="0" u="none" strike="noStrike" dirty="0">
                        <a:solidFill>
                          <a:srgbClr val="000000"/>
                        </a:solidFill>
                        <a:effectLst/>
                        <a:latin typeface="+mj-lt"/>
                      </a:endParaRPr>
                    </a:p>
                  </a:txBody>
                  <a:tcPr marL="9525" marR="9525" marT="9525" marB="0" anchor="b"/>
                </a:tc>
                <a:tc>
                  <a:txBody>
                    <a:bodyPr/>
                    <a:lstStyle/>
                    <a:p>
                      <a:pPr algn="ctr" fontAlgn="b"/>
                      <a:r>
                        <a:rPr lang="en-US" sz="2000" b="0" u="none" strike="noStrike" dirty="0">
                          <a:effectLst/>
                          <a:latin typeface="+mj-lt"/>
                        </a:rPr>
                        <a:t>66</a:t>
                      </a:r>
                      <a:endParaRPr lang="en-US" sz="2000" b="0" i="0" u="none" strike="noStrike" dirty="0">
                        <a:solidFill>
                          <a:srgbClr val="000000"/>
                        </a:solidFill>
                        <a:effectLst/>
                        <a:latin typeface="+mj-lt"/>
                      </a:endParaRPr>
                    </a:p>
                  </a:txBody>
                  <a:tcPr marL="9525" marR="9525" marT="9525" marB="0" anchor="b"/>
                </a:tc>
                <a:tc>
                  <a:txBody>
                    <a:bodyPr/>
                    <a:lstStyle/>
                    <a:p>
                      <a:pPr algn="ctr" fontAlgn="b"/>
                      <a:r>
                        <a:rPr lang="en-US" sz="2000" b="0" u="none" strike="noStrike" dirty="0">
                          <a:effectLst/>
                          <a:latin typeface="+mj-lt"/>
                        </a:rPr>
                        <a:t>6.5</a:t>
                      </a:r>
                      <a:endParaRPr lang="en-US" sz="2000" b="0"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10001"/>
                  </a:ext>
                </a:extLst>
              </a:tr>
              <a:tr h="479200">
                <a:tc>
                  <a:txBody>
                    <a:bodyPr/>
                    <a:lstStyle/>
                    <a:p>
                      <a:pPr algn="l" fontAlgn="b"/>
                      <a:r>
                        <a:rPr lang="en-US" sz="2000" b="0" u="none" strike="noStrike" dirty="0">
                          <a:effectLst/>
                          <a:latin typeface="+mj-lt"/>
                        </a:rPr>
                        <a:t>Spring 2016</a:t>
                      </a:r>
                      <a:endParaRPr lang="en-US" sz="2000" b="0" i="0" u="none" strike="noStrike" dirty="0">
                        <a:solidFill>
                          <a:srgbClr val="FFFFFF"/>
                        </a:solidFill>
                        <a:effectLst/>
                        <a:latin typeface="+mj-lt"/>
                      </a:endParaRPr>
                    </a:p>
                  </a:txBody>
                  <a:tcPr marL="9525" marR="9525" marT="9525" marB="0" anchor="b"/>
                </a:tc>
                <a:tc>
                  <a:txBody>
                    <a:bodyPr/>
                    <a:lstStyle/>
                    <a:p>
                      <a:pPr algn="ctr" fontAlgn="b"/>
                      <a:r>
                        <a:rPr lang="en-US" sz="2000" b="0" u="none" strike="noStrike">
                          <a:effectLst/>
                          <a:latin typeface="+mj-lt"/>
                        </a:rPr>
                        <a:t>43</a:t>
                      </a:r>
                      <a:endParaRPr lang="en-US" sz="2000" b="0" i="0" u="none" strike="noStrike">
                        <a:solidFill>
                          <a:srgbClr val="000000"/>
                        </a:solidFill>
                        <a:effectLst/>
                        <a:latin typeface="+mj-lt"/>
                      </a:endParaRPr>
                    </a:p>
                  </a:txBody>
                  <a:tcPr marL="9525" marR="9525" marT="9525" marB="0" anchor="b"/>
                </a:tc>
                <a:tc>
                  <a:txBody>
                    <a:bodyPr/>
                    <a:lstStyle/>
                    <a:p>
                      <a:pPr algn="ctr" fontAlgn="b"/>
                      <a:r>
                        <a:rPr lang="en-US" sz="2000" b="0" u="none" strike="noStrike" dirty="0">
                          <a:effectLst/>
                          <a:latin typeface="+mj-lt"/>
                        </a:rPr>
                        <a:t>702</a:t>
                      </a:r>
                      <a:endParaRPr lang="en-US" sz="2000" b="0" i="0" u="none" strike="noStrike" dirty="0">
                        <a:solidFill>
                          <a:srgbClr val="000000"/>
                        </a:solidFill>
                        <a:effectLst/>
                        <a:latin typeface="+mj-lt"/>
                      </a:endParaRPr>
                    </a:p>
                  </a:txBody>
                  <a:tcPr marL="9525" marR="9525" marT="9525" marB="0" anchor="b"/>
                </a:tc>
                <a:tc>
                  <a:txBody>
                    <a:bodyPr/>
                    <a:lstStyle/>
                    <a:p>
                      <a:pPr algn="ctr" fontAlgn="b"/>
                      <a:r>
                        <a:rPr lang="en-US" sz="2000" b="0" u="none" strike="noStrike" dirty="0" smtClean="0">
                          <a:effectLst/>
                          <a:latin typeface="+mj-lt"/>
                        </a:rPr>
                        <a:t>102</a:t>
                      </a:r>
                      <a:endParaRPr lang="en-US" sz="2000" b="0"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10002"/>
                  </a:ext>
                </a:extLst>
              </a:tr>
              <a:tr h="479200">
                <a:tc>
                  <a:txBody>
                    <a:bodyPr/>
                    <a:lstStyle/>
                    <a:p>
                      <a:pPr algn="l" fontAlgn="b"/>
                      <a:r>
                        <a:rPr lang="en-US" sz="2000" b="0" u="none" strike="noStrike" dirty="0">
                          <a:effectLst/>
                          <a:latin typeface="+mj-lt"/>
                        </a:rPr>
                        <a:t>Fall 2016</a:t>
                      </a:r>
                      <a:endParaRPr lang="en-US" sz="2000" b="0" i="0" u="none" strike="noStrike" dirty="0">
                        <a:solidFill>
                          <a:srgbClr val="FFFFFF"/>
                        </a:solidFill>
                        <a:effectLst/>
                        <a:latin typeface="+mj-lt"/>
                      </a:endParaRPr>
                    </a:p>
                  </a:txBody>
                  <a:tcPr marL="9525" marR="9525" marT="9525" marB="0" anchor="b"/>
                </a:tc>
                <a:tc>
                  <a:txBody>
                    <a:bodyPr/>
                    <a:lstStyle/>
                    <a:p>
                      <a:pPr algn="ctr" fontAlgn="b"/>
                      <a:r>
                        <a:rPr lang="en-US" sz="2000" b="0" u="none" strike="noStrike">
                          <a:effectLst/>
                          <a:latin typeface="+mj-lt"/>
                        </a:rPr>
                        <a:t>16</a:t>
                      </a:r>
                      <a:endParaRPr lang="en-US" sz="2000" b="0" i="0" u="none" strike="noStrike">
                        <a:solidFill>
                          <a:srgbClr val="000000"/>
                        </a:solidFill>
                        <a:effectLst/>
                        <a:latin typeface="+mj-lt"/>
                      </a:endParaRPr>
                    </a:p>
                  </a:txBody>
                  <a:tcPr marL="9525" marR="9525" marT="9525" marB="0" anchor="b"/>
                </a:tc>
                <a:tc>
                  <a:txBody>
                    <a:bodyPr/>
                    <a:lstStyle/>
                    <a:p>
                      <a:pPr algn="ctr" fontAlgn="b"/>
                      <a:r>
                        <a:rPr lang="en-US" sz="2000" b="0" u="none" strike="noStrike" dirty="0">
                          <a:effectLst/>
                          <a:latin typeface="+mj-lt"/>
                        </a:rPr>
                        <a:t>206</a:t>
                      </a:r>
                      <a:endParaRPr lang="en-US" sz="2000" b="0" i="0" u="none" strike="noStrike" dirty="0">
                        <a:solidFill>
                          <a:srgbClr val="000000"/>
                        </a:solidFill>
                        <a:effectLst/>
                        <a:latin typeface="+mj-lt"/>
                      </a:endParaRPr>
                    </a:p>
                  </a:txBody>
                  <a:tcPr marL="9525" marR="9525" marT="9525" marB="0" anchor="b"/>
                </a:tc>
                <a:tc>
                  <a:txBody>
                    <a:bodyPr/>
                    <a:lstStyle/>
                    <a:p>
                      <a:pPr algn="ctr" fontAlgn="b"/>
                      <a:r>
                        <a:rPr lang="en-US" sz="2000" b="0" u="none" strike="noStrike" dirty="0" smtClean="0">
                          <a:effectLst/>
                          <a:latin typeface="+mj-lt"/>
                        </a:rPr>
                        <a:t>28</a:t>
                      </a:r>
                      <a:endParaRPr lang="en-US" sz="2000" b="0"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10003"/>
                  </a:ext>
                </a:extLst>
              </a:tr>
              <a:tr h="479200">
                <a:tc>
                  <a:txBody>
                    <a:bodyPr/>
                    <a:lstStyle/>
                    <a:p>
                      <a:pPr algn="l" fontAlgn="b"/>
                      <a:r>
                        <a:rPr lang="en-US" sz="2000" b="0" u="none" strike="noStrike" dirty="0">
                          <a:effectLst/>
                          <a:latin typeface="+mj-lt"/>
                        </a:rPr>
                        <a:t>Spring 2017</a:t>
                      </a:r>
                      <a:endParaRPr lang="en-US" sz="2000" b="0" i="0" u="none" strike="noStrike" dirty="0">
                        <a:solidFill>
                          <a:srgbClr val="FFFFFF"/>
                        </a:solidFill>
                        <a:effectLst/>
                        <a:latin typeface="+mj-lt"/>
                      </a:endParaRPr>
                    </a:p>
                  </a:txBody>
                  <a:tcPr marL="9525" marR="9525" marT="9525" marB="0" anchor="b"/>
                </a:tc>
                <a:tc>
                  <a:txBody>
                    <a:bodyPr/>
                    <a:lstStyle/>
                    <a:p>
                      <a:pPr algn="ctr" fontAlgn="b"/>
                      <a:r>
                        <a:rPr lang="en-US" sz="2000" b="0" u="none" strike="noStrike">
                          <a:effectLst/>
                          <a:latin typeface="+mj-lt"/>
                        </a:rPr>
                        <a:t>62</a:t>
                      </a:r>
                      <a:endParaRPr lang="en-US" sz="2000" b="0" i="0" u="none" strike="noStrike">
                        <a:solidFill>
                          <a:srgbClr val="000000"/>
                        </a:solidFill>
                        <a:effectLst/>
                        <a:latin typeface="+mj-lt"/>
                      </a:endParaRPr>
                    </a:p>
                  </a:txBody>
                  <a:tcPr marL="9525" marR="9525" marT="9525" marB="0" anchor="b"/>
                </a:tc>
                <a:tc>
                  <a:txBody>
                    <a:bodyPr/>
                    <a:lstStyle/>
                    <a:p>
                      <a:pPr algn="ctr" fontAlgn="b"/>
                      <a:r>
                        <a:rPr lang="en-US" sz="2000" b="0" u="none" strike="noStrike" dirty="0" smtClean="0">
                          <a:effectLst/>
                          <a:latin typeface="+mj-lt"/>
                        </a:rPr>
                        <a:t>1,500</a:t>
                      </a:r>
                      <a:endParaRPr lang="en-US" sz="2000" b="0" i="0" u="none" strike="noStrike" dirty="0">
                        <a:solidFill>
                          <a:srgbClr val="000000"/>
                        </a:solidFill>
                        <a:effectLst/>
                        <a:latin typeface="+mj-lt"/>
                      </a:endParaRPr>
                    </a:p>
                  </a:txBody>
                  <a:tcPr marL="9525" marR="9525" marT="9525" marB="0" anchor="b"/>
                </a:tc>
                <a:tc>
                  <a:txBody>
                    <a:bodyPr/>
                    <a:lstStyle/>
                    <a:p>
                      <a:pPr algn="ctr" fontAlgn="b"/>
                      <a:r>
                        <a:rPr lang="en-US" sz="2000" b="0" u="none" strike="noStrike" dirty="0" smtClean="0">
                          <a:effectLst/>
                          <a:latin typeface="+mj-lt"/>
                        </a:rPr>
                        <a:t>126</a:t>
                      </a:r>
                      <a:endParaRPr lang="en-US" sz="2000" b="0"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10004"/>
                  </a:ext>
                </a:extLst>
              </a:tr>
              <a:tr h="479200">
                <a:tc>
                  <a:txBody>
                    <a:bodyPr/>
                    <a:lstStyle/>
                    <a:p>
                      <a:pPr algn="l" fontAlgn="b"/>
                      <a:r>
                        <a:rPr lang="en-US" sz="2000" b="0" u="none" strike="noStrike" dirty="0">
                          <a:effectLst/>
                          <a:latin typeface="+mj-lt"/>
                        </a:rPr>
                        <a:t>Fall 2017</a:t>
                      </a:r>
                      <a:endParaRPr lang="en-US" sz="2000" b="0" i="0" u="none" strike="noStrike" dirty="0">
                        <a:solidFill>
                          <a:srgbClr val="FFFFFF"/>
                        </a:solidFill>
                        <a:effectLst/>
                        <a:latin typeface="+mj-lt"/>
                      </a:endParaRPr>
                    </a:p>
                  </a:txBody>
                  <a:tcPr marL="9525" marR="9525" marT="9525" marB="0" anchor="b"/>
                </a:tc>
                <a:tc>
                  <a:txBody>
                    <a:bodyPr/>
                    <a:lstStyle/>
                    <a:p>
                      <a:pPr algn="ctr" fontAlgn="b"/>
                      <a:r>
                        <a:rPr lang="en-US" sz="2000" b="0" u="none" strike="noStrike">
                          <a:effectLst/>
                          <a:latin typeface="+mj-lt"/>
                        </a:rPr>
                        <a:t>35</a:t>
                      </a:r>
                      <a:endParaRPr lang="en-US" sz="2000" b="0" i="0" u="none" strike="noStrike">
                        <a:solidFill>
                          <a:srgbClr val="000000"/>
                        </a:solidFill>
                        <a:effectLst/>
                        <a:latin typeface="+mj-lt"/>
                      </a:endParaRPr>
                    </a:p>
                  </a:txBody>
                  <a:tcPr marL="9525" marR="9525" marT="9525" marB="0" anchor="b"/>
                </a:tc>
                <a:tc>
                  <a:txBody>
                    <a:bodyPr/>
                    <a:lstStyle/>
                    <a:p>
                      <a:pPr algn="ctr" fontAlgn="b"/>
                      <a:r>
                        <a:rPr lang="en-US" sz="2000" b="0" u="none" strike="noStrike" dirty="0">
                          <a:effectLst/>
                          <a:latin typeface="+mj-lt"/>
                        </a:rPr>
                        <a:t>770</a:t>
                      </a:r>
                      <a:endParaRPr lang="en-US" sz="2000" b="0" i="0" u="none" strike="noStrike" dirty="0">
                        <a:solidFill>
                          <a:srgbClr val="000000"/>
                        </a:solidFill>
                        <a:effectLst/>
                        <a:latin typeface="+mj-lt"/>
                      </a:endParaRPr>
                    </a:p>
                  </a:txBody>
                  <a:tcPr marL="9525" marR="9525" marT="9525" marB="0" anchor="b"/>
                </a:tc>
                <a:tc>
                  <a:txBody>
                    <a:bodyPr/>
                    <a:lstStyle/>
                    <a:p>
                      <a:pPr algn="ctr" fontAlgn="b"/>
                      <a:r>
                        <a:rPr lang="en-US" sz="2000" b="0" u="none" strike="noStrike" dirty="0" smtClean="0">
                          <a:effectLst/>
                          <a:latin typeface="+mj-lt"/>
                        </a:rPr>
                        <a:t>59</a:t>
                      </a:r>
                      <a:r>
                        <a:rPr lang="en-US" sz="2000" b="0" u="none" strike="noStrike" dirty="0">
                          <a:effectLst/>
                          <a:latin typeface="+mj-lt"/>
                        </a:rPr>
                        <a:t> </a:t>
                      </a:r>
                      <a:endParaRPr lang="en-US" sz="2000" b="0"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10005"/>
                  </a:ext>
                </a:extLst>
              </a:tr>
              <a:tr h="479200">
                <a:tc>
                  <a:txBody>
                    <a:bodyPr/>
                    <a:lstStyle/>
                    <a:p>
                      <a:pPr algn="l" fontAlgn="b"/>
                      <a:r>
                        <a:rPr lang="en-US" sz="2000" b="0" u="none" strike="noStrike" kern="1200" dirty="0" smtClean="0">
                          <a:solidFill>
                            <a:schemeClr val="lt1"/>
                          </a:solidFill>
                          <a:effectLst/>
                          <a:latin typeface="+mn-lt"/>
                          <a:ea typeface="+mn-ea"/>
                          <a:cs typeface="+mn-cs"/>
                        </a:rPr>
                        <a:t>Spring 2018</a:t>
                      </a:r>
                      <a:endParaRPr lang="en-US" sz="2000" b="0" i="0" u="none" strike="noStrike" kern="1200" dirty="0">
                        <a:solidFill>
                          <a:srgbClr val="FFFFFF"/>
                        </a:solidFill>
                        <a:effectLst/>
                        <a:latin typeface="+mn-lt"/>
                        <a:ea typeface="+mn-ea"/>
                        <a:cs typeface="+mn-cs"/>
                      </a:endParaRPr>
                    </a:p>
                  </a:txBody>
                  <a:tcPr marL="9525" marR="9525" marT="9525" marB="0" anchor="b"/>
                </a:tc>
                <a:tc>
                  <a:txBody>
                    <a:bodyPr/>
                    <a:lstStyle/>
                    <a:p>
                      <a:pPr algn="ctr" fontAlgn="b"/>
                      <a:r>
                        <a:rPr lang="en-US" sz="2000" b="0" u="none" strike="noStrike" dirty="0">
                          <a:effectLst/>
                          <a:latin typeface="+mj-lt"/>
                        </a:rPr>
                        <a:t>99</a:t>
                      </a:r>
                      <a:endParaRPr lang="en-US" sz="2000" b="0" i="0" u="none" strike="noStrike" dirty="0">
                        <a:solidFill>
                          <a:srgbClr val="000000"/>
                        </a:solidFill>
                        <a:effectLst/>
                        <a:latin typeface="+mj-lt"/>
                      </a:endParaRPr>
                    </a:p>
                  </a:txBody>
                  <a:tcPr marL="9525" marR="9525" marT="9525" marB="0" anchor="b"/>
                </a:tc>
                <a:tc>
                  <a:txBody>
                    <a:bodyPr/>
                    <a:lstStyle/>
                    <a:p>
                      <a:pPr algn="ctr" fontAlgn="b"/>
                      <a:r>
                        <a:rPr lang="en-US" sz="2000" b="0" u="none" strike="noStrike" dirty="0" smtClean="0">
                          <a:effectLst/>
                          <a:latin typeface="+mj-lt"/>
                        </a:rPr>
                        <a:t>2,002</a:t>
                      </a:r>
                      <a:endParaRPr lang="en-US" sz="2000" b="0" i="0" u="none" strike="noStrike" dirty="0">
                        <a:solidFill>
                          <a:srgbClr val="000000"/>
                        </a:solidFill>
                        <a:effectLst/>
                        <a:latin typeface="+mj-lt"/>
                      </a:endParaRPr>
                    </a:p>
                  </a:txBody>
                  <a:tcPr marL="9525" marR="9525" marT="9525" marB="0" anchor="b"/>
                </a:tc>
                <a:tc>
                  <a:txBody>
                    <a:bodyPr/>
                    <a:lstStyle/>
                    <a:p>
                      <a:pPr algn="ctr" fontAlgn="b"/>
                      <a:r>
                        <a:rPr lang="en-US" sz="2000" b="0" u="none" strike="noStrike" dirty="0">
                          <a:effectLst/>
                          <a:latin typeface="+mj-lt"/>
                        </a:rPr>
                        <a:t> </a:t>
                      </a:r>
                      <a:r>
                        <a:rPr lang="en-US" sz="2000" b="0" u="none" strike="noStrike" dirty="0" smtClean="0">
                          <a:effectLst/>
                          <a:latin typeface="+mj-lt"/>
                        </a:rPr>
                        <a:t>185</a:t>
                      </a:r>
                      <a:endParaRPr lang="en-US" sz="2000" b="0"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10006"/>
                  </a:ext>
                </a:extLst>
              </a:tr>
              <a:tr h="479200">
                <a:tc>
                  <a:txBody>
                    <a:bodyPr/>
                    <a:lstStyle/>
                    <a:p>
                      <a:pPr algn="l" fontAlgn="b"/>
                      <a:r>
                        <a:rPr lang="en-US" sz="2000" b="0" i="0" u="none" strike="noStrike" dirty="0" smtClean="0">
                          <a:solidFill>
                            <a:srgbClr val="FFFFFF"/>
                          </a:solidFill>
                          <a:effectLst/>
                          <a:latin typeface="+mj-lt"/>
                        </a:rPr>
                        <a:t>Fall 2018</a:t>
                      </a:r>
                      <a:endParaRPr lang="en-US" sz="2000" b="0" i="0" u="none" strike="noStrike" dirty="0">
                        <a:solidFill>
                          <a:srgbClr val="FFFFFF"/>
                        </a:solidFill>
                        <a:effectLst/>
                        <a:latin typeface="+mj-lt"/>
                      </a:endParaRPr>
                    </a:p>
                  </a:txBody>
                  <a:tcPr marL="9525" marR="9525" marT="9525" marB="0" anchor="b"/>
                </a:tc>
                <a:tc>
                  <a:txBody>
                    <a:bodyPr/>
                    <a:lstStyle/>
                    <a:p>
                      <a:pPr algn="ctr" fontAlgn="b"/>
                      <a:r>
                        <a:rPr lang="en-US" sz="2000" b="0" i="0" u="none" strike="noStrike" dirty="0" smtClean="0">
                          <a:solidFill>
                            <a:schemeClr val="bg1"/>
                          </a:solidFill>
                          <a:effectLst/>
                          <a:latin typeface="+mj-lt"/>
                        </a:rPr>
                        <a:t>80</a:t>
                      </a:r>
                      <a:endParaRPr lang="en-US" sz="2000" b="0" i="0" u="none" strike="noStrike" dirty="0">
                        <a:solidFill>
                          <a:schemeClr val="bg1"/>
                        </a:solidFill>
                        <a:effectLst/>
                        <a:latin typeface="+mj-lt"/>
                      </a:endParaRPr>
                    </a:p>
                  </a:txBody>
                  <a:tcPr marL="9525" marR="9525" marT="9525" marB="0" anchor="b"/>
                </a:tc>
                <a:tc>
                  <a:txBody>
                    <a:bodyPr/>
                    <a:lstStyle/>
                    <a:p>
                      <a:pPr algn="ctr" fontAlgn="b"/>
                      <a:r>
                        <a:rPr lang="en-US" sz="2000" b="0" i="0" u="none" strike="noStrike" dirty="0" smtClean="0">
                          <a:solidFill>
                            <a:schemeClr val="bg1"/>
                          </a:solidFill>
                          <a:effectLst/>
                          <a:latin typeface="+mj-lt"/>
                        </a:rPr>
                        <a:t>1000*</a:t>
                      </a:r>
                      <a:endParaRPr lang="en-US" sz="2000" b="0" i="0" u="none" strike="noStrike" dirty="0">
                        <a:solidFill>
                          <a:schemeClr val="bg1"/>
                        </a:solidFill>
                        <a:effectLst/>
                        <a:latin typeface="+mj-lt"/>
                      </a:endParaRPr>
                    </a:p>
                  </a:txBody>
                  <a:tcPr marL="9525" marR="9525" marT="9525" marB="0" anchor="b"/>
                </a:tc>
                <a:tc>
                  <a:txBody>
                    <a:bodyPr/>
                    <a:lstStyle/>
                    <a:p>
                      <a:pPr algn="ctr" fontAlgn="b"/>
                      <a:r>
                        <a:rPr lang="en-US" sz="2000" b="0" i="0" u="none" strike="noStrike" dirty="0" smtClean="0">
                          <a:solidFill>
                            <a:schemeClr val="bg1"/>
                          </a:solidFill>
                          <a:effectLst/>
                          <a:latin typeface="+mj-lt"/>
                        </a:rPr>
                        <a:t>70*</a:t>
                      </a:r>
                      <a:endParaRPr lang="en-US" sz="2000" b="0" i="0" u="none" strike="noStrike" dirty="0">
                        <a:solidFill>
                          <a:schemeClr val="bg1"/>
                        </a:solidFill>
                        <a:effectLst/>
                        <a:latin typeface="+mj-lt"/>
                      </a:endParaRPr>
                    </a:p>
                  </a:txBody>
                  <a:tcPr marL="9525" marR="9525" marT="9525" marB="0" anchor="b"/>
                </a:tc>
                <a:extLst>
                  <a:ext uri="{0D108BD9-81ED-4DB2-BD59-A6C34878D82A}">
                    <a16:rowId xmlns:a16="http://schemas.microsoft.com/office/drawing/2014/main" val="1275401227"/>
                  </a:ext>
                </a:extLst>
              </a:tr>
              <a:tr h="4792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000" b="0" u="none" strike="noStrike" kern="1200" dirty="0" smtClean="0">
                          <a:solidFill>
                            <a:schemeClr val="lt1"/>
                          </a:solidFill>
                          <a:effectLst/>
                          <a:latin typeface="+mn-lt"/>
                          <a:ea typeface="+mn-ea"/>
                          <a:cs typeface="+mn-cs"/>
                        </a:rPr>
                        <a:t>Spring 2019</a:t>
                      </a:r>
                      <a:endParaRPr lang="en-US" sz="2000" b="0" i="0" u="none" strike="noStrike" dirty="0">
                        <a:solidFill>
                          <a:srgbClr val="FFFFFF"/>
                        </a:solidFill>
                        <a:effectLst/>
                        <a:latin typeface="+mj-lt"/>
                      </a:endParaRPr>
                    </a:p>
                  </a:txBody>
                  <a:tcPr marL="9525" marR="9525" marT="9525" marB="0" anchor="b"/>
                </a:tc>
                <a:tc>
                  <a:txBody>
                    <a:bodyPr/>
                    <a:lstStyle/>
                    <a:p>
                      <a:pPr algn="ctr" fontAlgn="b"/>
                      <a:r>
                        <a:rPr lang="en-US" sz="2000" b="0" i="0" u="none" strike="noStrike" dirty="0" smtClean="0">
                          <a:solidFill>
                            <a:schemeClr val="bg1"/>
                          </a:solidFill>
                          <a:effectLst/>
                          <a:latin typeface="+mj-lt"/>
                        </a:rPr>
                        <a:t>148</a:t>
                      </a:r>
                      <a:endParaRPr lang="en-US" sz="2000" b="0" i="0" u="none" strike="noStrike" dirty="0">
                        <a:solidFill>
                          <a:schemeClr val="bg1"/>
                        </a:solidFill>
                        <a:effectLst/>
                        <a:latin typeface="+mj-lt"/>
                      </a:endParaRPr>
                    </a:p>
                  </a:txBody>
                  <a:tcPr marL="9525" marR="9525" marT="9525" marB="0" anchor="b"/>
                </a:tc>
                <a:tc>
                  <a:txBody>
                    <a:bodyPr/>
                    <a:lstStyle/>
                    <a:p>
                      <a:pPr algn="ctr" fontAlgn="b"/>
                      <a:r>
                        <a:rPr lang="en-US" sz="2000" b="0" i="0" u="none" strike="noStrike" dirty="0" smtClean="0">
                          <a:solidFill>
                            <a:schemeClr val="bg1"/>
                          </a:solidFill>
                          <a:effectLst/>
                          <a:latin typeface="+mj-lt"/>
                        </a:rPr>
                        <a:t>3000*</a:t>
                      </a:r>
                      <a:endParaRPr lang="en-US" sz="2000" b="0" i="0" u="none" strike="noStrike" dirty="0">
                        <a:solidFill>
                          <a:schemeClr val="bg1"/>
                        </a:solidFill>
                        <a:effectLst/>
                        <a:latin typeface="+mj-lt"/>
                      </a:endParaRPr>
                    </a:p>
                  </a:txBody>
                  <a:tcPr marL="9525" marR="9525" marT="9525" marB="0" anchor="b"/>
                </a:tc>
                <a:tc>
                  <a:txBody>
                    <a:bodyPr/>
                    <a:lstStyle/>
                    <a:p>
                      <a:pPr algn="ctr" fontAlgn="b"/>
                      <a:r>
                        <a:rPr lang="en-US" sz="2000" b="0" i="0" u="none" strike="noStrike" dirty="0" smtClean="0">
                          <a:solidFill>
                            <a:schemeClr val="bg1"/>
                          </a:solidFill>
                          <a:effectLst/>
                          <a:latin typeface="+mj-lt"/>
                        </a:rPr>
                        <a:t>200*</a:t>
                      </a:r>
                      <a:endParaRPr lang="en-US" sz="2000" b="0" i="0" u="none" strike="noStrike" dirty="0">
                        <a:solidFill>
                          <a:schemeClr val="bg1"/>
                        </a:solidFill>
                        <a:effectLst/>
                        <a:latin typeface="+mj-lt"/>
                      </a:endParaRPr>
                    </a:p>
                  </a:txBody>
                  <a:tcPr marL="9525" marR="9525" marT="9525" marB="0" anchor="b"/>
                </a:tc>
                <a:extLst>
                  <a:ext uri="{0D108BD9-81ED-4DB2-BD59-A6C34878D82A}">
                    <a16:rowId xmlns:a16="http://schemas.microsoft.com/office/drawing/2014/main" val="3402707486"/>
                  </a:ext>
                </a:extLst>
              </a:tr>
            </a:tbl>
          </a:graphicData>
        </a:graphic>
      </p:graphicFrame>
      <p:sp>
        <p:nvSpPr>
          <p:cNvPr id="5" name="TextBox 4"/>
          <p:cNvSpPr txBox="1"/>
          <p:nvPr/>
        </p:nvSpPr>
        <p:spPr>
          <a:xfrm>
            <a:off x="736600" y="6359286"/>
            <a:ext cx="1024639" cy="246221"/>
          </a:xfrm>
          <a:prstGeom prst="rect">
            <a:avLst/>
          </a:prstGeom>
          <a:noFill/>
        </p:spPr>
        <p:txBody>
          <a:bodyPr wrap="none" rtlCol="0">
            <a:spAutoFit/>
          </a:bodyPr>
          <a:lstStyle/>
          <a:p>
            <a:r>
              <a:rPr lang="en-US" sz="1000" i="1" dirty="0" smtClean="0"/>
              <a:t>* Projections</a:t>
            </a:r>
            <a:endParaRPr lang="en-US" sz="1000" i="1" dirty="0"/>
          </a:p>
        </p:txBody>
      </p:sp>
    </p:spTree>
    <p:extLst>
      <p:ext uri="{BB962C8B-B14F-4D97-AF65-F5344CB8AC3E}">
        <p14:creationId xmlns:p14="http://schemas.microsoft.com/office/powerpoint/2010/main" val="492250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4675" y="304800"/>
            <a:ext cx="8001000" cy="1148219"/>
          </a:xfrm>
        </p:spPr>
        <p:txBody>
          <a:bodyPr/>
          <a:lstStyle/>
          <a:p>
            <a:r>
              <a:rPr lang="en-US" sz="3200" dirty="0" smtClean="0"/>
              <a:t>Courses Being Offered – Fall 2018</a:t>
            </a:r>
            <a:endParaRPr lang="en-US" sz="3200" dirty="0"/>
          </a:p>
        </p:txBody>
      </p:sp>
      <p:graphicFrame>
        <p:nvGraphicFramePr>
          <p:cNvPr id="7" name="Table 6" descr="Courses being offered - fall 2018"/>
          <p:cNvGraphicFramePr>
            <a:graphicFrameLocks noGrp="1"/>
          </p:cNvGraphicFramePr>
          <p:nvPr>
            <p:extLst>
              <p:ext uri="{D42A27DB-BD31-4B8C-83A1-F6EECF244321}">
                <p14:modId xmlns:p14="http://schemas.microsoft.com/office/powerpoint/2010/main" val="4213370328"/>
              </p:ext>
            </p:extLst>
          </p:nvPr>
        </p:nvGraphicFramePr>
        <p:xfrm>
          <a:off x="800621" y="1565749"/>
          <a:ext cx="7390358" cy="4853453"/>
        </p:xfrm>
        <a:graphic>
          <a:graphicData uri="http://schemas.openxmlformats.org/drawingml/2006/table">
            <a:tbl>
              <a:tblPr firstRow="1">
                <a:tableStyleId>{5C22544A-7EE6-4342-B048-85BDC9FD1C3A}</a:tableStyleId>
              </a:tblPr>
              <a:tblGrid>
                <a:gridCol w="2384622">
                  <a:extLst>
                    <a:ext uri="{9D8B030D-6E8A-4147-A177-3AD203B41FA5}">
                      <a16:colId xmlns:a16="http://schemas.microsoft.com/office/drawing/2014/main" val="2601013826"/>
                    </a:ext>
                  </a:extLst>
                </a:gridCol>
                <a:gridCol w="2384622">
                  <a:extLst>
                    <a:ext uri="{9D8B030D-6E8A-4147-A177-3AD203B41FA5}">
                      <a16:colId xmlns:a16="http://schemas.microsoft.com/office/drawing/2014/main" val="2957515574"/>
                    </a:ext>
                  </a:extLst>
                </a:gridCol>
                <a:gridCol w="2621114">
                  <a:extLst>
                    <a:ext uri="{9D8B030D-6E8A-4147-A177-3AD203B41FA5}">
                      <a16:colId xmlns:a16="http://schemas.microsoft.com/office/drawing/2014/main" val="611131239"/>
                    </a:ext>
                  </a:extLst>
                </a:gridCol>
              </a:tblGrid>
              <a:tr h="441223">
                <a:tc>
                  <a:txBody>
                    <a:bodyPr/>
                    <a:lstStyle/>
                    <a:p>
                      <a:pPr algn="ctr" fontAlgn="b"/>
                      <a:r>
                        <a:rPr lang="en-US" sz="1600" b="0" i="0" u="none" strike="noStrike" dirty="0" smtClean="0">
                          <a:solidFill>
                            <a:srgbClr val="000000"/>
                          </a:solidFill>
                          <a:effectLst/>
                          <a:latin typeface="Times New Roman" panose="02020603050405020304" pitchFamily="18" charset="0"/>
                        </a:rPr>
                        <a:t>Courses</a:t>
                      </a:r>
                      <a:endParaRPr lang="en-US" sz="16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b="0" i="0" u="none" strike="noStrike" dirty="0" smtClean="0">
                          <a:solidFill>
                            <a:srgbClr val="000000"/>
                          </a:solidFill>
                          <a:effectLst/>
                          <a:latin typeface="Times New Roman" panose="02020603050405020304" pitchFamily="18" charset="0"/>
                        </a:rPr>
                        <a:t>Courses</a:t>
                      </a:r>
                      <a:endParaRPr lang="en-US" sz="16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b="0" i="0" u="none" strike="noStrike" dirty="0" smtClean="0">
                          <a:solidFill>
                            <a:srgbClr val="000000"/>
                          </a:solidFill>
                          <a:effectLst/>
                          <a:latin typeface="Times New Roman" panose="02020603050405020304" pitchFamily="18" charset="0"/>
                        </a:rPr>
                        <a:t>Courses</a:t>
                      </a:r>
                      <a:endParaRPr lang="en-US" sz="1600" b="0" i="0" u="none" strike="noStrike" dirty="0">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370436484"/>
                  </a:ext>
                </a:extLst>
              </a:tr>
              <a:tr h="441223">
                <a:tc>
                  <a:txBody>
                    <a:bodyPr/>
                    <a:lstStyle/>
                    <a:p>
                      <a:pPr algn="ctr" fontAlgn="b"/>
                      <a:r>
                        <a:rPr lang="en-US" sz="1600" u="none" strike="noStrike" dirty="0">
                          <a:effectLst/>
                        </a:rPr>
                        <a:t>AC 50</a:t>
                      </a:r>
                      <a:endParaRPr lang="en-US" sz="16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BT 32</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MA 1</a:t>
                      </a:r>
                      <a:endParaRPr lang="en-US" sz="16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1284891928"/>
                  </a:ext>
                </a:extLst>
              </a:tr>
              <a:tr h="441223">
                <a:tc>
                  <a:txBody>
                    <a:bodyPr/>
                    <a:lstStyle/>
                    <a:p>
                      <a:pPr algn="ctr" fontAlgn="b"/>
                      <a:r>
                        <a:rPr lang="en-US" sz="1600" u="none" strike="noStrike">
                          <a:effectLst/>
                        </a:rPr>
                        <a:t>ALLIEDH 100</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CIT 12</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MATH 4A</a:t>
                      </a:r>
                      <a:endParaRPr lang="en-US" sz="16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2624357416"/>
                  </a:ext>
                </a:extLst>
              </a:tr>
              <a:tr h="441223">
                <a:tc>
                  <a:txBody>
                    <a:bodyPr/>
                    <a:lstStyle/>
                    <a:p>
                      <a:pPr algn="ctr" fontAlgn="b"/>
                      <a:r>
                        <a:rPr lang="en-US" sz="1600" u="none" strike="noStrike">
                          <a:effectLst/>
                        </a:rPr>
                        <a:t>ARCH 11</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CIT 15</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PE 20</a:t>
                      </a:r>
                      <a:endParaRPr lang="en-US" sz="16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1814835989"/>
                  </a:ext>
                </a:extLst>
              </a:tr>
              <a:tr h="441223">
                <a:tc>
                  <a:txBody>
                    <a:bodyPr/>
                    <a:lstStyle/>
                    <a:p>
                      <a:pPr algn="ctr" fontAlgn="b"/>
                      <a:r>
                        <a:rPr lang="en-US" sz="1600" u="none" strike="noStrike">
                          <a:effectLst/>
                        </a:rPr>
                        <a:t>AT 21</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CIT 202</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PHOTO 12</a:t>
                      </a:r>
                      <a:endParaRPr lang="en-US" sz="16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2813205702"/>
                  </a:ext>
                </a:extLst>
              </a:tr>
              <a:tr h="441223">
                <a:tc>
                  <a:txBody>
                    <a:bodyPr/>
                    <a:lstStyle/>
                    <a:p>
                      <a:pPr algn="ctr" fontAlgn="b"/>
                      <a:r>
                        <a:rPr lang="en-US" sz="1600" u="none" strike="noStrike">
                          <a:effectLst/>
                        </a:rPr>
                        <a:t>AT 40</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CONS 50A</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PHOTO 267</a:t>
                      </a:r>
                      <a:endParaRPr lang="en-US" sz="16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2378441166"/>
                  </a:ext>
                </a:extLst>
              </a:tr>
              <a:tr h="441223">
                <a:tc>
                  <a:txBody>
                    <a:bodyPr/>
                    <a:lstStyle/>
                    <a:p>
                      <a:pPr algn="ctr" fontAlgn="b"/>
                      <a:r>
                        <a:rPr lang="en-US" sz="1600" u="none" strike="noStrike">
                          <a:effectLst/>
                        </a:rPr>
                        <a:t>AUTOT 9</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COUN 48</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PHOTO 5</a:t>
                      </a:r>
                      <a:endParaRPr lang="en-US" sz="16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3257900782"/>
                  </a:ext>
                </a:extLst>
              </a:tr>
              <a:tr h="441223">
                <a:tc>
                  <a:txBody>
                    <a:bodyPr/>
                    <a:lstStyle/>
                    <a:p>
                      <a:pPr algn="ctr" fontAlgn="b"/>
                      <a:r>
                        <a:rPr lang="en-US" sz="1600" u="none" strike="noStrike">
                          <a:effectLst/>
                        </a:rPr>
                        <a:t>BA 27</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COUN 53</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SPAN 1</a:t>
                      </a:r>
                      <a:endParaRPr lang="en-US" sz="16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836592632"/>
                  </a:ext>
                </a:extLst>
              </a:tr>
              <a:tr h="441223">
                <a:tc>
                  <a:txBody>
                    <a:bodyPr/>
                    <a:lstStyle/>
                    <a:p>
                      <a:pPr algn="ctr" fontAlgn="b"/>
                      <a:r>
                        <a:rPr lang="en-US" sz="1600" u="none" strike="noStrike">
                          <a:effectLst/>
                        </a:rPr>
                        <a:t>BA 50</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CRIM 1</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SPAN 2</a:t>
                      </a:r>
                      <a:endParaRPr lang="en-US" sz="16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2603780565"/>
                  </a:ext>
                </a:extLst>
              </a:tr>
              <a:tr h="441223">
                <a:tc>
                  <a:txBody>
                    <a:bodyPr/>
                    <a:lstStyle/>
                    <a:p>
                      <a:pPr algn="ctr" fontAlgn="b"/>
                      <a:r>
                        <a:rPr lang="en-US" sz="1600" u="none" strike="noStrike">
                          <a:effectLst/>
                        </a:rPr>
                        <a:t>BT 28</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EST 53</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SPAN 2NS</a:t>
                      </a:r>
                      <a:endParaRPr lang="en-US" sz="16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3204950434"/>
                  </a:ext>
                </a:extLst>
              </a:tr>
              <a:tr h="441223">
                <a:tc>
                  <a:txBody>
                    <a:bodyPr/>
                    <a:lstStyle/>
                    <a:p>
                      <a:pPr algn="ctr" fontAlgn="b"/>
                      <a:r>
                        <a:rPr lang="en-US" sz="1600" u="none" strike="noStrike">
                          <a:effectLst/>
                        </a:rPr>
                        <a:t>BT 29</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HIT 10</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endParaRPr lang="en-US" sz="1100" b="0" i="0" u="none" strike="noStrike" dirty="0">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1094838854"/>
                  </a:ext>
                </a:extLst>
              </a:tr>
            </a:tbl>
          </a:graphicData>
        </a:graphic>
      </p:graphicFrame>
    </p:spTree>
    <p:extLst>
      <p:ext uri="{BB962C8B-B14F-4D97-AF65-F5344CB8AC3E}">
        <p14:creationId xmlns:p14="http://schemas.microsoft.com/office/powerpoint/2010/main" val="14102598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4675" y="304800"/>
            <a:ext cx="8001000" cy="1123167"/>
          </a:xfrm>
        </p:spPr>
        <p:txBody>
          <a:bodyPr/>
          <a:lstStyle/>
          <a:p>
            <a:r>
              <a:rPr lang="en-US" sz="3200" dirty="0"/>
              <a:t>Courses Being Offered – </a:t>
            </a:r>
            <a:r>
              <a:rPr lang="en-US" sz="3200" dirty="0" smtClean="0"/>
              <a:t>Spring 2019</a:t>
            </a:r>
            <a:endParaRPr lang="en-US" sz="3200" dirty="0"/>
          </a:p>
        </p:txBody>
      </p:sp>
      <p:graphicFrame>
        <p:nvGraphicFramePr>
          <p:cNvPr id="7" name="Table 6" descr="courses being offered spring 2019"/>
          <p:cNvGraphicFramePr>
            <a:graphicFrameLocks noGrp="1"/>
          </p:cNvGraphicFramePr>
          <p:nvPr>
            <p:extLst>
              <p:ext uri="{D42A27DB-BD31-4B8C-83A1-F6EECF244321}">
                <p14:modId xmlns:p14="http://schemas.microsoft.com/office/powerpoint/2010/main" val="1992517588"/>
              </p:ext>
            </p:extLst>
          </p:nvPr>
        </p:nvGraphicFramePr>
        <p:xfrm>
          <a:off x="756020" y="1565753"/>
          <a:ext cx="7479560" cy="4822521"/>
        </p:xfrm>
        <a:graphic>
          <a:graphicData uri="http://schemas.openxmlformats.org/drawingml/2006/table">
            <a:tbl>
              <a:tblPr firstRow="1">
                <a:tableStyleId>{5C22544A-7EE6-4342-B048-85BDC9FD1C3A}</a:tableStyleId>
              </a:tblPr>
              <a:tblGrid>
                <a:gridCol w="1869890">
                  <a:extLst>
                    <a:ext uri="{9D8B030D-6E8A-4147-A177-3AD203B41FA5}">
                      <a16:colId xmlns:a16="http://schemas.microsoft.com/office/drawing/2014/main" val="694027623"/>
                    </a:ext>
                  </a:extLst>
                </a:gridCol>
                <a:gridCol w="1869890">
                  <a:extLst>
                    <a:ext uri="{9D8B030D-6E8A-4147-A177-3AD203B41FA5}">
                      <a16:colId xmlns:a16="http://schemas.microsoft.com/office/drawing/2014/main" val="1392824088"/>
                    </a:ext>
                  </a:extLst>
                </a:gridCol>
                <a:gridCol w="1869890">
                  <a:extLst>
                    <a:ext uri="{9D8B030D-6E8A-4147-A177-3AD203B41FA5}">
                      <a16:colId xmlns:a16="http://schemas.microsoft.com/office/drawing/2014/main" val="912713796"/>
                    </a:ext>
                  </a:extLst>
                </a:gridCol>
                <a:gridCol w="1869890">
                  <a:extLst>
                    <a:ext uri="{9D8B030D-6E8A-4147-A177-3AD203B41FA5}">
                      <a16:colId xmlns:a16="http://schemas.microsoft.com/office/drawing/2014/main" val="1633053339"/>
                    </a:ext>
                  </a:extLst>
                </a:gridCol>
              </a:tblGrid>
              <a:tr h="438411">
                <a:tc>
                  <a:txBody>
                    <a:bodyPr/>
                    <a:lstStyle/>
                    <a:p>
                      <a:pPr algn="ctr" fontAlgn="b"/>
                      <a:r>
                        <a:rPr lang="en-US" sz="1600" b="0" i="0" u="none" strike="noStrike" dirty="0" smtClean="0">
                          <a:solidFill>
                            <a:srgbClr val="000000"/>
                          </a:solidFill>
                          <a:effectLst/>
                          <a:latin typeface="Times New Roman" panose="02020603050405020304" pitchFamily="18" charset="0"/>
                        </a:rPr>
                        <a:t>Courses</a:t>
                      </a:r>
                      <a:endParaRPr lang="en-US" sz="16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b="0" i="0" u="none" strike="noStrike" dirty="0" smtClean="0">
                          <a:solidFill>
                            <a:srgbClr val="000000"/>
                          </a:solidFill>
                          <a:effectLst/>
                          <a:latin typeface="Times New Roman" panose="02020603050405020304" pitchFamily="18" charset="0"/>
                        </a:rPr>
                        <a:t>Courses</a:t>
                      </a:r>
                      <a:endParaRPr lang="en-US" sz="16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b="0" i="0" u="none" strike="noStrike" dirty="0" smtClean="0">
                          <a:solidFill>
                            <a:srgbClr val="000000"/>
                          </a:solidFill>
                          <a:effectLst/>
                          <a:latin typeface="Times New Roman" panose="02020603050405020304" pitchFamily="18" charset="0"/>
                        </a:rPr>
                        <a:t>Courses</a:t>
                      </a:r>
                      <a:endParaRPr lang="en-US" sz="16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b="0" i="0" u="none" strike="noStrike" dirty="0" smtClean="0">
                          <a:solidFill>
                            <a:srgbClr val="000000"/>
                          </a:solidFill>
                          <a:effectLst/>
                          <a:latin typeface="Times New Roman" panose="02020603050405020304" pitchFamily="18" charset="0"/>
                        </a:rPr>
                        <a:t>Courses</a:t>
                      </a:r>
                      <a:endParaRPr lang="en-US" sz="1600" b="0" i="0" u="none" strike="noStrike" dirty="0">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557757870"/>
                  </a:ext>
                </a:extLst>
              </a:tr>
              <a:tr h="438411">
                <a:tc>
                  <a:txBody>
                    <a:bodyPr/>
                    <a:lstStyle/>
                    <a:p>
                      <a:pPr algn="ctr" fontAlgn="b"/>
                      <a:r>
                        <a:rPr lang="en-US" sz="1600" u="none" strike="noStrike" dirty="0">
                          <a:effectLst/>
                        </a:rPr>
                        <a:t>A H 100</a:t>
                      </a:r>
                      <a:endParaRPr lang="en-US" sz="16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CADD 14</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DRAFTING 12</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MA 2</a:t>
                      </a:r>
                      <a:endParaRPr lang="en-US" sz="16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4023528866"/>
                  </a:ext>
                </a:extLst>
              </a:tr>
              <a:tr h="438411">
                <a:tc>
                  <a:txBody>
                    <a:bodyPr/>
                    <a:lstStyle/>
                    <a:p>
                      <a:pPr algn="ctr" fontAlgn="b"/>
                      <a:r>
                        <a:rPr lang="en-US" sz="1600" u="none" strike="noStrike">
                          <a:effectLst/>
                        </a:rPr>
                        <a:t>AC 50 </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CIT 15</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ENG 1A</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MATH 4A</a:t>
                      </a:r>
                      <a:endParaRPr lang="en-US" sz="16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1968526836"/>
                  </a:ext>
                </a:extLst>
              </a:tr>
              <a:tr h="438411">
                <a:tc>
                  <a:txBody>
                    <a:bodyPr/>
                    <a:lstStyle/>
                    <a:p>
                      <a:pPr algn="ctr" fontAlgn="b"/>
                      <a:r>
                        <a:rPr lang="en-US" sz="1600" u="none" strike="noStrike">
                          <a:effectLst/>
                        </a:rPr>
                        <a:t>AT 10</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CIT 202</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EST 51</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PE 20</a:t>
                      </a:r>
                      <a:endParaRPr lang="en-US" sz="16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2975230618"/>
                  </a:ext>
                </a:extLst>
              </a:tr>
              <a:tr h="438411">
                <a:tc>
                  <a:txBody>
                    <a:bodyPr/>
                    <a:lstStyle/>
                    <a:p>
                      <a:pPr algn="ctr" fontAlgn="b"/>
                      <a:r>
                        <a:rPr lang="en-US" sz="1600" u="none" strike="noStrike">
                          <a:effectLst/>
                        </a:rPr>
                        <a:t>AT 11</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CONS 50A</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FIRET 1</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PHOTO 12</a:t>
                      </a:r>
                      <a:endParaRPr lang="en-US" sz="16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2958228834"/>
                  </a:ext>
                </a:extLst>
              </a:tr>
              <a:tr h="438411">
                <a:tc>
                  <a:txBody>
                    <a:bodyPr/>
                    <a:lstStyle/>
                    <a:p>
                      <a:pPr algn="ctr" fontAlgn="b"/>
                      <a:r>
                        <a:rPr lang="en-US" sz="1600" u="none" strike="noStrike">
                          <a:effectLst/>
                        </a:rPr>
                        <a:t>AUTOT 9</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CONS 50B</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FN 35</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PHOTO 5</a:t>
                      </a:r>
                      <a:endParaRPr lang="en-US" sz="16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3920004010"/>
                  </a:ext>
                </a:extLst>
              </a:tr>
              <a:tr h="438411">
                <a:tc>
                  <a:txBody>
                    <a:bodyPr/>
                    <a:lstStyle/>
                    <a:p>
                      <a:pPr algn="ctr" fontAlgn="b"/>
                      <a:r>
                        <a:rPr lang="en-US" sz="1600" u="none" strike="noStrike">
                          <a:effectLst/>
                        </a:rPr>
                        <a:t>BA 10</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COUN 48</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FSM 35</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PHOTO 6 </a:t>
                      </a:r>
                      <a:endParaRPr lang="en-US" sz="16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3151623241"/>
                  </a:ext>
                </a:extLst>
              </a:tr>
              <a:tr h="438411">
                <a:tc>
                  <a:txBody>
                    <a:bodyPr/>
                    <a:lstStyle/>
                    <a:p>
                      <a:pPr algn="ctr" fontAlgn="b"/>
                      <a:r>
                        <a:rPr lang="en-US" sz="1600" u="none" strike="noStrike">
                          <a:effectLst/>
                        </a:rPr>
                        <a:t>BA 49</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COUN 53</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GRC 27</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SPAN 1</a:t>
                      </a:r>
                      <a:endParaRPr lang="en-US" sz="16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3837638338"/>
                  </a:ext>
                </a:extLst>
              </a:tr>
              <a:tr h="438411">
                <a:tc>
                  <a:txBody>
                    <a:bodyPr/>
                    <a:lstStyle/>
                    <a:p>
                      <a:pPr algn="ctr" fontAlgn="b"/>
                      <a:r>
                        <a:rPr lang="en-US" sz="1600" u="none" strike="noStrike">
                          <a:effectLst/>
                        </a:rPr>
                        <a:t>BA 52</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CRIM 1</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HEALTH 1</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WELD 1</a:t>
                      </a:r>
                      <a:endParaRPr lang="en-US" sz="16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3131058974"/>
                  </a:ext>
                </a:extLst>
              </a:tr>
              <a:tr h="438411">
                <a:tc>
                  <a:txBody>
                    <a:bodyPr/>
                    <a:lstStyle/>
                    <a:p>
                      <a:pPr algn="ctr" fontAlgn="b"/>
                      <a:r>
                        <a:rPr lang="en-US" sz="1600" u="none" strike="noStrike">
                          <a:effectLst/>
                        </a:rPr>
                        <a:t>BT 28</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CRIM 3</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HIT 10</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endParaRPr lang="en-US" sz="28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1810337698"/>
                  </a:ext>
                </a:extLst>
              </a:tr>
              <a:tr h="438411">
                <a:tc>
                  <a:txBody>
                    <a:bodyPr/>
                    <a:lstStyle/>
                    <a:p>
                      <a:pPr algn="ctr" fontAlgn="b"/>
                      <a:r>
                        <a:rPr lang="en-US" sz="1600" u="none" strike="noStrike">
                          <a:effectLst/>
                        </a:rPr>
                        <a:t>BT 29</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CRIM 6</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MA 1</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n-US" sz="2800" u="none" strike="noStrike" dirty="0">
                          <a:effectLst/>
                        </a:rPr>
                        <a:t> </a:t>
                      </a:r>
                      <a:endParaRPr lang="en-US" sz="2800" b="0" i="0" u="none" strike="noStrike" dirty="0">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1129942516"/>
                  </a:ext>
                </a:extLst>
              </a:tr>
            </a:tbl>
          </a:graphicData>
        </a:graphic>
      </p:graphicFrame>
    </p:spTree>
    <p:extLst>
      <p:ext uri="{BB962C8B-B14F-4D97-AF65-F5344CB8AC3E}">
        <p14:creationId xmlns:p14="http://schemas.microsoft.com/office/powerpoint/2010/main" val="14950663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33 High school partners</a:t>
            </a:r>
            <a:endParaRPr lang="en-US" dirty="0">
              <a:solidFill>
                <a:schemeClr val="tx1"/>
              </a:solidFill>
            </a:endParaRPr>
          </a:p>
        </p:txBody>
      </p:sp>
      <p:graphicFrame>
        <p:nvGraphicFramePr>
          <p:cNvPr id="3" name="Table 2" descr="33 high school partners"/>
          <p:cNvGraphicFramePr>
            <a:graphicFrameLocks noGrp="1"/>
          </p:cNvGraphicFramePr>
          <p:nvPr>
            <p:extLst>
              <p:ext uri="{D42A27DB-BD31-4B8C-83A1-F6EECF244321}">
                <p14:modId xmlns:p14="http://schemas.microsoft.com/office/powerpoint/2010/main" val="3729686607"/>
              </p:ext>
            </p:extLst>
          </p:nvPr>
        </p:nvGraphicFramePr>
        <p:xfrm>
          <a:off x="574675" y="1633565"/>
          <a:ext cx="7905447" cy="4749684"/>
        </p:xfrm>
        <a:graphic>
          <a:graphicData uri="http://schemas.openxmlformats.org/drawingml/2006/table">
            <a:tbl>
              <a:tblPr firstRow="1">
                <a:tableStyleId>{5C22544A-7EE6-4342-B048-85BDC9FD1C3A}</a:tableStyleId>
              </a:tblPr>
              <a:tblGrid>
                <a:gridCol w="2405274">
                  <a:extLst>
                    <a:ext uri="{9D8B030D-6E8A-4147-A177-3AD203B41FA5}">
                      <a16:colId xmlns:a16="http://schemas.microsoft.com/office/drawing/2014/main" val="2783495453"/>
                    </a:ext>
                  </a:extLst>
                </a:gridCol>
                <a:gridCol w="2321174">
                  <a:extLst>
                    <a:ext uri="{9D8B030D-6E8A-4147-A177-3AD203B41FA5}">
                      <a16:colId xmlns:a16="http://schemas.microsoft.com/office/drawing/2014/main" val="728112931"/>
                    </a:ext>
                  </a:extLst>
                </a:gridCol>
                <a:gridCol w="3178999">
                  <a:extLst>
                    <a:ext uri="{9D8B030D-6E8A-4147-A177-3AD203B41FA5}">
                      <a16:colId xmlns:a16="http://schemas.microsoft.com/office/drawing/2014/main" val="3327032614"/>
                    </a:ext>
                  </a:extLst>
                </a:gridCol>
              </a:tblGrid>
              <a:tr h="395807">
                <a:tc>
                  <a:txBody>
                    <a:bodyPr/>
                    <a:lstStyle/>
                    <a:p>
                      <a:pPr algn="ctr" fontAlgn="ctr"/>
                      <a:r>
                        <a:rPr lang="en-US" sz="1400" b="0" i="0" u="none" strike="noStrike" dirty="0" smtClean="0">
                          <a:solidFill>
                            <a:srgbClr val="000000"/>
                          </a:solidFill>
                          <a:effectLst/>
                          <a:latin typeface="Calibri" panose="020F0502020204030204" pitchFamily="34" charset="0"/>
                        </a:rPr>
                        <a:t>High Schools</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b="0" i="0" u="none" strike="noStrike" dirty="0" smtClean="0">
                          <a:solidFill>
                            <a:srgbClr val="000000"/>
                          </a:solidFill>
                          <a:effectLst/>
                          <a:latin typeface="Calibri" panose="020F0502020204030204" pitchFamily="34" charset="0"/>
                        </a:rPr>
                        <a:t>High Schools</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b="0" i="0" u="none" strike="noStrike" dirty="0" smtClean="0">
                          <a:solidFill>
                            <a:srgbClr val="000000"/>
                          </a:solidFill>
                          <a:effectLst/>
                          <a:latin typeface="Calibri" panose="020F0502020204030204" pitchFamily="34" charset="0"/>
                        </a:rPr>
                        <a:t>High Schools</a:t>
                      </a:r>
                      <a:endParaRPr lang="en-US"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049895767"/>
                  </a:ext>
                </a:extLst>
              </a:tr>
              <a:tr h="395807">
                <a:tc>
                  <a:txBody>
                    <a:bodyPr/>
                    <a:lstStyle/>
                    <a:p>
                      <a:pPr algn="ctr" fontAlgn="ctr"/>
                      <a:r>
                        <a:rPr lang="en-US" sz="1400" u="none" strike="noStrike" dirty="0">
                          <a:effectLst/>
                        </a:rPr>
                        <a:t>Big Picture High School</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DeBoise High School</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McLane High School</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418912008"/>
                  </a:ext>
                </a:extLst>
              </a:tr>
              <a:tr h="395807">
                <a:tc>
                  <a:txBody>
                    <a:bodyPr/>
                    <a:lstStyle/>
                    <a:p>
                      <a:pPr algn="ctr" fontAlgn="ctr"/>
                      <a:r>
                        <a:rPr lang="en-US" sz="1400" u="none" strike="noStrike">
                          <a:effectLst/>
                        </a:rPr>
                        <a:t>Buchanan High School</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Design Science Hs</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Orange Cove High School</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3008223"/>
                  </a:ext>
                </a:extLst>
              </a:tr>
              <a:tr h="395807">
                <a:tc>
                  <a:txBody>
                    <a:bodyPr/>
                    <a:lstStyle/>
                    <a:p>
                      <a:pPr algn="ctr" fontAlgn="ctr"/>
                      <a:r>
                        <a:rPr lang="en-US" sz="1400" u="none" strike="noStrike">
                          <a:effectLst/>
                        </a:rPr>
                        <a:t>Bullard High School</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Dewolf Charter</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Orosi High School</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7678842"/>
                  </a:ext>
                </a:extLst>
              </a:tr>
              <a:tr h="395807">
                <a:tc>
                  <a:txBody>
                    <a:bodyPr/>
                    <a:lstStyle/>
                    <a:p>
                      <a:pPr algn="ctr" fontAlgn="ctr"/>
                      <a:r>
                        <a:rPr lang="en-US" sz="1400" u="none" strike="noStrike">
                          <a:effectLst/>
                        </a:rPr>
                        <a:t>C.A.R.T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Dinuba High School</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Parlier High School</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94693422"/>
                  </a:ext>
                </a:extLst>
              </a:tr>
              <a:tr h="395807">
                <a:tc>
                  <a:txBody>
                    <a:bodyPr/>
                    <a:lstStyle/>
                    <a:p>
                      <a:pPr algn="ctr" fontAlgn="ctr"/>
                      <a:r>
                        <a:rPr lang="en-US" sz="1400" u="none" strike="noStrike">
                          <a:effectLst/>
                        </a:rPr>
                        <a:t>Cambridge High School</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Duncan High School</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Reedley High School</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95731032"/>
                  </a:ext>
                </a:extLst>
              </a:tr>
              <a:tr h="395807">
                <a:tc>
                  <a:txBody>
                    <a:bodyPr/>
                    <a:lstStyle/>
                    <a:p>
                      <a:pPr algn="ctr" fontAlgn="ctr"/>
                      <a:r>
                        <a:rPr lang="en-US" sz="1400" u="none" strike="noStrike">
                          <a:effectLst/>
                        </a:rPr>
                        <a:t>Central High School</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Edison High School</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Roosevelt High School</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763759358"/>
                  </a:ext>
                </a:extLst>
              </a:tr>
              <a:tr h="395807">
                <a:tc>
                  <a:txBody>
                    <a:bodyPr/>
                    <a:lstStyle/>
                    <a:p>
                      <a:pPr algn="ctr" fontAlgn="ctr"/>
                      <a:r>
                        <a:rPr lang="en-US" sz="1400" u="none" strike="noStrike">
                          <a:effectLst/>
                        </a:rPr>
                        <a:t>Clovis East</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Fresno High School</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Sanger High School</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07590384"/>
                  </a:ext>
                </a:extLst>
              </a:tr>
              <a:tr h="395807">
                <a:tc>
                  <a:txBody>
                    <a:bodyPr/>
                    <a:lstStyle/>
                    <a:p>
                      <a:pPr algn="ctr" fontAlgn="ctr"/>
                      <a:r>
                        <a:rPr lang="en-US" sz="1400" u="none" strike="noStrike">
                          <a:effectLst/>
                        </a:rPr>
                        <a:t>Clovis High</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Hoover High School</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Selma High School</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62825777"/>
                  </a:ext>
                </a:extLst>
              </a:tr>
              <a:tr h="395807">
                <a:tc>
                  <a:txBody>
                    <a:bodyPr/>
                    <a:lstStyle/>
                    <a:p>
                      <a:pPr algn="ctr" fontAlgn="ctr"/>
                      <a:r>
                        <a:rPr lang="en-US" sz="1400" u="none" strike="noStrike">
                          <a:effectLst/>
                        </a:rPr>
                        <a:t>Corcoran High School</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J.E. Young Charter</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Sierra Charter</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149914269"/>
                  </a:ext>
                </a:extLst>
              </a:tr>
              <a:tr h="395807">
                <a:tc>
                  <a:txBody>
                    <a:bodyPr/>
                    <a:lstStyle/>
                    <a:p>
                      <a:pPr algn="ctr" fontAlgn="ctr"/>
                      <a:r>
                        <a:rPr lang="en-US" sz="1400" u="none" strike="noStrike">
                          <a:effectLst/>
                        </a:rPr>
                        <a:t>Crescent View Charter</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Kerman High School</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Sunnyside High School</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583298557"/>
                  </a:ext>
                </a:extLst>
              </a:tr>
              <a:tr h="395807">
                <a:tc>
                  <a:txBody>
                    <a:bodyPr/>
                    <a:lstStyle/>
                    <a:p>
                      <a:pPr algn="ctr" fontAlgn="ctr"/>
                      <a:r>
                        <a:rPr lang="en-US" sz="1400" u="none" strike="noStrike">
                          <a:effectLst/>
                        </a:rPr>
                        <a:t>CTEC Charter</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Kingsburg High School</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Washington Union High School</a:t>
                      </a:r>
                      <a:endParaRPr lang="en-US"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149655046"/>
                  </a:ext>
                </a:extLst>
              </a:tr>
            </a:tbl>
          </a:graphicData>
        </a:graphic>
      </p:graphicFrame>
    </p:spTree>
    <p:extLst>
      <p:ext uri="{BB962C8B-B14F-4D97-AF65-F5344CB8AC3E}">
        <p14:creationId xmlns:p14="http://schemas.microsoft.com/office/powerpoint/2010/main" val="16473669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Distance Education</a:t>
            </a:r>
            <a:endParaRPr lang="en-US" dirty="0"/>
          </a:p>
        </p:txBody>
      </p:sp>
      <p:sp>
        <p:nvSpPr>
          <p:cNvPr id="3" name="Subtitle 2"/>
          <p:cNvSpPr>
            <a:spLocks noGrp="1"/>
          </p:cNvSpPr>
          <p:nvPr>
            <p:ph type="subTitle" idx="1"/>
          </p:nvPr>
        </p:nvSpPr>
        <p:spPr>
          <a:xfrm>
            <a:off x="1163782" y="2924978"/>
            <a:ext cx="7294418" cy="1418422"/>
          </a:xfrm>
        </p:spPr>
        <p:txBody>
          <a:bodyPr/>
          <a:lstStyle/>
          <a:p>
            <a:r>
              <a:rPr lang="en-US" dirty="0" smtClean="0"/>
              <a:t>Dr. Jodie Steeley</a:t>
            </a:r>
            <a:br>
              <a:rPr lang="en-US" dirty="0" smtClean="0"/>
            </a:br>
            <a:r>
              <a:rPr lang="en-US" sz="2000" dirty="0" smtClean="0"/>
              <a:t>Director of Distance Education and </a:t>
            </a:r>
            <a:br>
              <a:rPr lang="en-US" sz="2000" dirty="0" smtClean="0"/>
            </a:br>
            <a:r>
              <a:rPr lang="en-US" sz="2000" dirty="0" smtClean="0"/>
              <a:t>Instructional Technology</a:t>
            </a:r>
            <a:endParaRPr lang="en-US" sz="2000" dirty="0"/>
          </a:p>
        </p:txBody>
      </p:sp>
    </p:spTree>
    <p:extLst>
      <p:ext uri="{BB962C8B-B14F-4D97-AF65-F5344CB8AC3E}">
        <p14:creationId xmlns:p14="http://schemas.microsoft.com/office/powerpoint/2010/main" val="7832903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noFill/>
        </p:spPr>
        <p:txBody>
          <a:bodyPr/>
          <a:lstStyle/>
          <a:p>
            <a:r>
              <a:rPr lang="en-US" dirty="0" smtClean="0"/>
              <a:t>FCC Distance Education</a:t>
            </a:r>
            <a:endParaRPr lang="en-US" sz="3200" dirty="0"/>
          </a:p>
        </p:txBody>
      </p:sp>
      <p:sp>
        <p:nvSpPr>
          <p:cNvPr id="6" name="Rectangle 5"/>
          <p:cNvSpPr/>
          <p:nvPr/>
        </p:nvSpPr>
        <p:spPr>
          <a:xfrm>
            <a:off x="1051099" y="6104314"/>
            <a:ext cx="1954381" cy="369332"/>
          </a:xfrm>
          <a:prstGeom prst="rect">
            <a:avLst/>
          </a:prstGeom>
        </p:spPr>
        <p:txBody>
          <a:bodyPr wrap="none">
            <a:spAutoFit/>
          </a:bodyPr>
          <a:lstStyle/>
          <a:p>
            <a:pPr marL="0" marR="0" lvl="0" indent="0" algn="l" defTabSz="914400" rtl="0" eaLnBrk="0" fontAlgn="b"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ヒラギノ角ゴ Pro W3" pitchFamily="107" charset="-128"/>
                <a:cs typeface="+mn-cs"/>
              </a:rPr>
              <a:t>* 100% and Hybrid</a:t>
            </a:r>
          </a:p>
        </p:txBody>
      </p:sp>
      <p:graphicFrame>
        <p:nvGraphicFramePr>
          <p:cNvPr id="2" name="Table 1" descr="fcc distance education"/>
          <p:cNvGraphicFramePr>
            <a:graphicFrameLocks noGrp="1"/>
          </p:cNvGraphicFramePr>
          <p:nvPr>
            <p:extLst>
              <p:ext uri="{D42A27DB-BD31-4B8C-83A1-F6EECF244321}">
                <p14:modId xmlns:p14="http://schemas.microsoft.com/office/powerpoint/2010/main" val="3918801925"/>
              </p:ext>
            </p:extLst>
          </p:nvPr>
        </p:nvGraphicFramePr>
        <p:xfrm>
          <a:off x="469902" y="1576765"/>
          <a:ext cx="8105773" cy="4460874"/>
        </p:xfrm>
        <a:graphic>
          <a:graphicData uri="http://schemas.openxmlformats.org/drawingml/2006/table">
            <a:tbl>
              <a:tblPr firstRow="1" firstCol="1" bandRow="1">
                <a:effectLst>
                  <a:outerShdw blurRad="50800" dist="50800" dir="5400000" algn="ctr" rotWithShape="0">
                    <a:schemeClr val="accent2"/>
                  </a:outerShdw>
                </a:effectLst>
                <a:tableStyleId>{21E4AEA4-8DFA-4A89-87EB-49C32662AFE0}</a:tableStyleId>
              </a:tblPr>
              <a:tblGrid>
                <a:gridCol w="621071">
                  <a:extLst>
                    <a:ext uri="{9D8B030D-6E8A-4147-A177-3AD203B41FA5}">
                      <a16:colId xmlns:a16="http://schemas.microsoft.com/office/drawing/2014/main" val="2820554929"/>
                    </a:ext>
                  </a:extLst>
                </a:gridCol>
                <a:gridCol w="923644">
                  <a:extLst>
                    <a:ext uri="{9D8B030D-6E8A-4147-A177-3AD203B41FA5}">
                      <a16:colId xmlns:a16="http://schemas.microsoft.com/office/drawing/2014/main" val="459063720"/>
                    </a:ext>
                  </a:extLst>
                </a:gridCol>
                <a:gridCol w="1019194">
                  <a:extLst>
                    <a:ext uri="{9D8B030D-6E8A-4147-A177-3AD203B41FA5}">
                      <a16:colId xmlns:a16="http://schemas.microsoft.com/office/drawing/2014/main" val="1263922431"/>
                    </a:ext>
                  </a:extLst>
                </a:gridCol>
                <a:gridCol w="923644">
                  <a:extLst>
                    <a:ext uri="{9D8B030D-6E8A-4147-A177-3AD203B41FA5}">
                      <a16:colId xmlns:a16="http://schemas.microsoft.com/office/drawing/2014/main" val="1430833623"/>
                    </a:ext>
                  </a:extLst>
                </a:gridCol>
                <a:gridCol w="923644">
                  <a:extLst>
                    <a:ext uri="{9D8B030D-6E8A-4147-A177-3AD203B41FA5}">
                      <a16:colId xmlns:a16="http://schemas.microsoft.com/office/drawing/2014/main" val="2544645430"/>
                    </a:ext>
                  </a:extLst>
                </a:gridCol>
                <a:gridCol w="923644">
                  <a:extLst>
                    <a:ext uri="{9D8B030D-6E8A-4147-A177-3AD203B41FA5}">
                      <a16:colId xmlns:a16="http://schemas.microsoft.com/office/drawing/2014/main" val="29348903"/>
                    </a:ext>
                  </a:extLst>
                </a:gridCol>
                <a:gridCol w="923644">
                  <a:extLst>
                    <a:ext uri="{9D8B030D-6E8A-4147-A177-3AD203B41FA5}">
                      <a16:colId xmlns:a16="http://schemas.microsoft.com/office/drawing/2014/main" val="2025779828"/>
                    </a:ext>
                  </a:extLst>
                </a:gridCol>
                <a:gridCol w="923644">
                  <a:extLst>
                    <a:ext uri="{9D8B030D-6E8A-4147-A177-3AD203B41FA5}">
                      <a16:colId xmlns:a16="http://schemas.microsoft.com/office/drawing/2014/main" val="961563415"/>
                    </a:ext>
                  </a:extLst>
                </a:gridCol>
                <a:gridCol w="923644">
                  <a:extLst>
                    <a:ext uri="{9D8B030D-6E8A-4147-A177-3AD203B41FA5}">
                      <a16:colId xmlns:a16="http://schemas.microsoft.com/office/drawing/2014/main" val="3960910206"/>
                    </a:ext>
                  </a:extLst>
                </a:gridCol>
              </a:tblGrid>
              <a:tr h="293050">
                <a:tc>
                  <a:txBody>
                    <a:bodyPr/>
                    <a:lstStyle/>
                    <a:p>
                      <a:pPr marL="0" marR="0">
                        <a:spcBef>
                          <a:spcPts val="0"/>
                        </a:spcBef>
                        <a:spcAft>
                          <a:spcPts val="0"/>
                        </a:spcAft>
                      </a:pP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gridSpan="5">
                  <a:txBody>
                    <a:bodyPr/>
                    <a:lstStyle/>
                    <a:p>
                      <a:pPr marL="0" marR="0" algn="ctr">
                        <a:spcBef>
                          <a:spcPts val="0"/>
                        </a:spcBef>
                        <a:spcAft>
                          <a:spcPts val="0"/>
                        </a:spcAft>
                      </a:pPr>
                      <a:r>
                        <a:rPr lang="en-US" sz="1200" dirty="0" smtClean="0">
                          <a:effectLst/>
                        </a:rPr>
                        <a:t>Distance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ctr">
                        <a:spcBef>
                          <a:spcPts val="0"/>
                        </a:spcBef>
                        <a:spcAft>
                          <a:spcPts val="0"/>
                        </a:spcAft>
                      </a:pPr>
                      <a:r>
                        <a:rPr lang="en-US" sz="1200" dirty="0">
                          <a:effectLst/>
                        </a:rPr>
                        <a:t>Face to Face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22955541"/>
                  </a:ext>
                </a:extLst>
              </a:tr>
              <a:tr h="520978">
                <a:tc>
                  <a:txBody>
                    <a:bodyPr/>
                    <a:lstStyle/>
                    <a:p>
                      <a:pPr marL="0" marR="0" algn="ctr">
                        <a:spcBef>
                          <a:spcPts val="0"/>
                        </a:spcBef>
                        <a:spcAft>
                          <a:spcPts val="0"/>
                        </a:spcAft>
                      </a:pPr>
                      <a:r>
                        <a:rPr lang="en-US" sz="1200">
                          <a:effectLst/>
                        </a:rPr>
                        <a:t>Fall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Sections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Enrollment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Success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Retention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GPA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Success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Retention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GPA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50188496"/>
                  </a:ext>
                </a:extLst>
              </a:tr>
              <a:tr h="520978">
                <a:tc>
                  <a:txBody>
                    <a:bodyPr/>
                    <a:lstStyle/>
                    <a:p>
                      <a:pPr marL="0" marR="0" algn="ctr">
                        <a:spcBef>
                          <a:spcPts val="0"/>
                        </a:spcBef>
                        <a:spcAft>
                          <a:spcPts val="0"/>
                        </a:spcAft>
                      </a:pPr>
                      <a:r>
                        <a:rPr lang="en-US" sz="1200">
                          <a:effectLst/>
                        </a:rPr>
                        <a:t>2011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78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1,859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63.6%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85.1%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2.40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68.8%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90.3%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2.39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85841330"/>
                  </a:ext>
                </a:extLst>
              </a:tr>
              <a:tr h="520978">
                <a:tc>
                  <a:txBody>
                    <a:bodyPr/>
                    <a:lstStyle/>
                    <a:p>
                      <a:pPr marL="0" marR="0" algn="ctr">
                        <a:spcBef>
                          <a:spcPts val="0"/>
                        </a:spcBef>
                        <a:spcAft>
                          <a:spcPts val="0"/>
                        </a:spcAft>
                      </a:pPr>
                      <a:r>
                        <a:rPr lang="en-US" sz="1200">
                          <a:effectLst/>
                        </a:rPr>
                        <a:t>2012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89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2,358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63.8%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84.7%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2.44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68.4%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90.4%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2.36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22513480"/>
                  </a:ext>
                </a:extLst>
              </a:tr>
              <a:tr h="520978">
                <a:tc>
                  <a:txBody>
                    <a:bodyPr/>
                    <a:lstStyle/>
                    <a:p>
                      <a:pPr marL="0" marR="0" algn="ctr">
                        <a:spcBef>
                          <a:spcPts val="0"/>
                        </a:spcBef>
                        <a:spcAft>
                          <a:spcPts val="0"/>
                        </a:spcAft>
                      </a:pPr>
                      <a:r>
                        <a:rPr lang="en-US" sz="1200">
                          <a:effectLst/>
                        </a:rPr>
                        <a:t>2013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92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2,580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61.4%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85.9%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2.29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68.5%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91.0%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2.37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01368204"/>
                  </a:ext>
                </a:extLst>
              </a:tr>
              <a:tr h="520978">
                <a:tc>
                  <a:txBody>
                    <a:bodyPr/>
                    <a:lstStyle/>
                    <a:p>
                      <a:pPr marL="0" marR="0" algn="ctr">
                        <a:spcBef>
                          <a:spcPts val="0"/>
                        </a:spcBef>
                        <a:spcAft>
                          <a:spcPts val="0"/>
                        </a:spcAft>
                      </a:pPr>
                      <a:r>
                        <a:rPr lang="en-US" sz="1200">
                          <a:effectLst/>
                        </a:rPr>
                        <a:t>2014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96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2,670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59.6%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84.1%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2.27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69.5%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91.1%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2.34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19375341"/>
                  </a:ext>
                </a:extLst>
              </a:tr>
              <a:tr h="520978">
                <a:tc>
                  <a:txBody>
                    <a:bodyPr/>
                    <a:lstStyle/>
                    <a:p>
                      <a:pPr marL="0" marR="0" algn="ctr">
                        <a:spcBef>
                          <a:spcPts val="0"/>
                        </a:spcBef>
                        <a:spcAft>
                          <a:spcPts val="0"/>
                        </a:spcAft>
                      </a:pPr>
                      <a:r>
                        <a:rPr lang="en-US" sz="1200">
                          <a:effectLst/>
                        </a:rPr>
                        <a:t>2015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153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4,614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63.8%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86.4%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2.35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68.7%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90.9%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2.33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57506802"/>
                  </a:ext>
                </a:extLst>
              </a:tr>
              <a:tr h="520978">
                <a:tc>
                  <a:txBody>
                    <a:bodyPr/>
                    <a:lstStyle/>
                    <a:p>
                      <a:pPr marL="0" marR="0" algn="ctr">
                        <a:spcBef>
                          <a:spcPts val="0"/>
                        </a:spcBef>
                        <a:spcAft>
                          <a:spcPts val="0"/>
                        </a:spcAft>
                      </a:pPr>
                      <a:r>
                        <a:rPr lang="en-US" sz="1200">
                          <a:effectLst/>
                        </a:rPr>
                        <a:t>2016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214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6,424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65.9%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88.3%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2.37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70.3%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91.5%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2.38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80152798"/>
                  </a:ext>
                </a:extLst>
              </a:tr>
              <a:tr h="520978">
                <a:tc>
                  <a:txBody>
                    <a:bodyPr/>
                    <a:lstStyle/>
                    <a:p>
                      <a:pPr marL="0" marR="0" algn="ctr">
                        <a:spcBef>
                          <a:spcPts val="0"/>
                        </a:spcBef>
                        <a:spcAft>
                          <a:spcPts val="0"/>
                        </a:spcAft>
                      </a:pPr>
                      <a:r>
                        <a:rPr lang="en-US" sz="1200">
                          <a:effectLst/>
                        </a:rPr>
                        <a:t>2017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250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6,939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69.6%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88.0%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2.58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70.4%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91.5%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2.37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81842810"/>
                  </a:ext>
                </a:extLst>
              </a:tr>
            </a:tbl>
          </a:graphicData>
        </a:graphic>
      </p:graphicFrame>
      <p:sp>
        <p:nvSpPr>
          <p:cNvPr id="4" name="Right Arrow 3" descr="right arrow pointing to 2017"/>
          <p:cNvSpPr/>
          <p:nvPr/>
        </p:nvSpPr>
        <p:spPr bwMode="auto">
          <a:xfrm>
            <a:off x="88710" y="5636525"/>
            <a:ext cx="485965" cy="334371"/>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1961029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nish faster with oei"/>
          <p:cNvPicPr>
            <a:picLocks noChangeAspect="1"/>
          </p:cNvPicPr>
          <p:nvPr/>
        </p:nvPicPr>
        <p:blipFill>
          <a:blip r:embed="rId2"/>
          <a:stretch>
            <a:fillRect/>
          </a:stretch>
        </p:blipFill>
        <p:spPr>
          <a:xfrm>
            <a:off x="125164" y="1650439"/>
            <a:ext cx="8884147" cy="4312693"/>
          </a:xfrm>
          <a:prstGeom prst="rect">
            <a:avLst/>
          </a:prstGeom>
          <a:ln>
            <a:noFill/>
          </a:ln>
          <a:effectLst>
            <a:outerShdw blurRad="190500" algn="tl" rotWithShape="0">
              <a:srgbClr val="000000">
                <a:alpha val="70000"/>
              </a:srgbClr>
            </a:outerShdw>
          </a:effectLst>
        </p:spPr>
      </p:pic>
      <p:sp>
        <p:nvSpPr>
          <p:cNvPr id="4" name="Title 3"/>
          <p:cNvSpPr>
            <a:spLocks noGrp="1"/>
          </p:cNvSpPr>
          <p:nvPr>
            <p:ph type="title"/>
          </p:nvPr>
        </p:nvSpPr>
        <p:spPr/>
        <p:txBody>
          <a:bodyPr/>
          <a:lstStyle/>
          <a:p>
            <a:r>
              <a:rPr lang="en-US" dirty="0" smtClean="0"/>
              <a:t>Finish Faster</a:t>
            </a:r>
            <a:endParaRPr lang="en-US" dirty="0"/>
          </a:p>
        </p:txBody>
      </p:sp>
    </p:spTree>
    <p:extLst>
      <p:ext uri="{BB962C8B-B14F-4D97-AF65-F5344CB8AC3E}">
        <p14:creationId xmlns:p14="http://schemas.microsoft.com/office/powerpoint/2010/main" val="17699088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w to find classes in oei"/>
          <p:cNvPicPr>
            <a:picLocks noChangeAspect="1"/>
          </p:cNvPicPr>
          <p:nvPr/>
        </p:nvPicPr>
        <p:blipFill>
          <a:blip r:embed="rId2"/>
          <a:stretch>
            <a:fillRect/>
          </a:stretch>
        </p:blipFill>
        <p:spPr>
          <a:xfrm>
            <a:off x="2560267" y="1520825"/>
            <a:ext cx="4987496" cy="492193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Oval 7" descr="oval highlighting example"/>
          <p:cNvSpPr/>
          <p:nvPr/>
        </p:nvSpPr>
        <p:spPr bwMode="auto">
          <a:xfrm>
            <a:off x="2149746" y="1553358"/>
            <a:ext cx="4626590" cy="1801504"/>
          </a:xfrm>
          <a:prstGeom prst="ellipse">
            <a:avLst/>
          </a:prstGeom>
          <a:no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9" name="Left Arrow 8" descr="left arrow pointing at example"/>
          <p:cNvSpPr/>
          <p:nvPr/>
        </p:nvSpPr>
        <p:spPr bwMode="auto">
          <a:xfrm>
            <a:off x="6756959" y="2211794"/>
            <a:ext cx="978408" cy="484632"/>
          </a:xfrm>
          <a:prstGeom prst="leftArrow">
            <a:avLst/>
          </a:prstGeom>
          <a:solidFill>
            <a:schemeClr val="accent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2" name="Title 1"/>
          <p:cNvSpPr>
            <a:spLocks noGrp="1"/>
          </p:cNvSpPr>
          <p:nvPr>
            <p:ph type="title"/>
          </p:nvPr>
        </p:nvSpPr>
        <p:spPr/>
        <p:txBody>
          <a:bodyPr/>
          <a:lstStyle/>
          <a:p>
            <a:r>
              <a:rPr lang="en-US" dirty="0" smtClean="0"/>
              <a:t>Online Courses</a:t>
            </a:r>
            <a:endParaRPr lang="en-US" dirty="0"/>
          </a:p>
        </p:txBody>
      </p:sp>
    </p:spTree>
    <p:extLst>
      <p:ext uri="{BB962C8B-B14F-4D97-AF65-F5344CB8AC3E}">
        <p14:creationId xmlns:p14="http://schemas.microsoft.com/office/powerpoint/2010/main" val="9685303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nline community college"/>
          <p:cNvPicPr>
            <a:picLocks noChangeAspect="1"/>
          </p:cNvPicPr>
          <p:nvPr/>
        </p:nvPicPr>
        <p:blipFill>
          <a:blip r:embed="rId2"/>
          <a:stretch>
            <a:fillRect/>
          </a:stretch>
        </p:blipFill>
        <p:spPr>
          <a:xfrm>
            <a:off x="1282350" y="1719920"/>
            <a:ext cx="6585650" cy="4855187"/>
          </a:xfrm>
          <a:prstGeom prst="rect">
            <a:avLst/>
          </a:prstGeom>
        </p:spPr>
      </p:pic>
      <p:sp>
        <p:nvSpPr>
          <p:cNvPr id="3" name="Right Arrow 2" descr="right arrow pointing at quality public options taught by community college faculty"/>
          <p:cNvSpPr/>
          <p:nvPr/>
        </p:nvSpPr>
        <p:spPr bwMode="auto">
          <a:xfrm>
            <a:off x="1282350" y="5116933"/>
            <a:ext cx="1454400" cy="993600"/>
          </a:xfrm>
          <a:prstGeom prst="rightArrow">
            <a:avLst/>
          </a:prstGeom>
          <a:solidFill>
            <a:schemeClr val="accent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4" name="Title 3"/>
          <p:cNvSpPr>
            <a:spLocks noGrp="1"/>
          </p:cNvSpPr>
          <p:nvPr>
            <p:ph type="title"/>
          </p:nvPr>
        </p:nvSpPr>
        <p:spPr/>
        <p:txBody>
          <a:bodyPr/>
          <a:lstStyle/>
          <a:p>
            <a:r>
              <a:rPr lang="en-US" sz="3600" dirty="0" smtClean="0"/>
              <a:t>115</a:t>
            </a:r>
            <a:r>
              <a:rPr lang="en-US" sz="3600" baseline="30000" dirty="0" smtClean="0"/>
              <a:t>th</a:t>
            </a:r>
            <a:r>
              <a:rPr lang="en-US" sz="3600" dirty="0" smtClean="0"/>
              <a:t> Online Community College</a:t>
            </a:r>
            <a:endParaRPr lang="en-US" sz="3600" dirty="0"/>
          </a:p>
        </p:txBody>
      </p:sp>
    </p:spTree>
    <p:extLst>
      <p:ext uri="{BB962C8B-B14F-4D97-AF65-F5344CB8AC3E}">
        <p14:creationId xmlns:p14="http://schemas.microsoft.com/office/powerpoint/2010/main" val="6410979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1"/>
          <p:cNvSpPr>
            <a:spLocks noGrp="1"/>
          </p:cNvSpPr>
          <p:nvPr>
            <p:ph idx="1"/>
          </p:nvPr>
        </p:nvSpPr>
        <p:spPr/>
        <p:txBody>
          <a:bodyPr/>
          <a:lstStyle/>
          <a:p>
            <a:pPr marL="0" indent="0">
              <a:buFont typeface="Wingdings" panose="05000000000000000000" pitchFamily="2" charset="2"/>
              <a:buNone/>
            </a:pPr>
            <a:endParaRPr lang="en-US" altLang="en-US" dirty="0" smtClean="0">
              <a:ea typeface="ヒラギノ角ゴ Pro W3" pitchFamily="107" charset="-128"/>
            </a:endParaRPr>
          </a:p>
          <a:p>
            <a:pPr marL="0" indent="0">
              <a:buFont typeface="Wingdings" panose="05000000000000000000" pitchFamily="2" charset="2"/>
              <a:buNone/>
            </a:pPr>
            <a:r>
              <a:rPr lang="en-US" altLang="en-US" dirty="0" smtClean="0">
                <a:ea typeface="ヒラギノ角ゴ Pro W3" pitchFamily="107" charset="-128"/>
              </a:rPr>
              <a:t>Welcome to those new to the FCC Family!</a:t>
            </a:r>
          </a:p>
          <a:p>
            <a:pPr marL="0" indent="0">
              <a:buFont typeface="Wingdings" panose="05000000000000000000" pitchFamily="2" charset="2"/>
              <a:buNone/>
            </a:pPr>
            <a:endParaRPr lang="en-US" altLang="en-US" dirty="0">
              <a:ea typeface="ヒラギノ角ゴ Pro W3" pitchFamily="107" charset="-128"/>
            </a:endParaRPr>
          </a:p>
          <a:p>
            <a:pPr marL="0" indent="0">
              <a:buNone/>
            </a:pPr>
            <a:r>
              <a:rPr lang="en-US" altLang="en-US" dirty="0">
                <a:ea typeface="ヒラギノ角ゴ Pro W3" pitchFamily="107" charset="-128"/>
              </a:rPr>
              <a:t>Congratulations to our promoted employees!</a:t>
            </a:r>
          </a:p>
          <a:p>
            <a:pPr marL="0" indent="0">
              <a:buFont typeface="Wingdings" panose="05000000000000000000" pitchFamily="2" charset="2"/>
              <a:buNone/>
            </a:pPr>
            <a:endParaRPr lang="en-US" altLang="en-US" dirty="0" smtClean="0">
              <a:ea typeface="ヒラギノ角ゴ Pro W3" pitchFamily="107" charset="-128"/>
            </a:endParaRPr>
          </a:p>
        </p:txBody>
      </p:sp>
      <p:sp>
        <p:nvSpPr>
          <p:cNvPr id="53251" name="Title 1"/>
          <p:cNvSpPr>
            <a:spLocks noGrp="1"/>
          </p:cNvSpPr>
          <p:nvPr>
            <p:ph type="title"/>
          </p:nvPr>
        </p:nvSpPr>
        <p:spPr/>
        <p:txBody>
          <a:bodyPr/>
          <a:lstStyle/>
          <a:p>
            <a:r>
              <a:rPr lang="en-US" altLang="en-US" dirty="0" smtClean="0">
                <a:ea typeface="ヒラギノ角ゴ Pro W3" pitchFamily="107" charset="-128"/>
              </a:rPr>
              <a:t>New Faces and New Opportunities</a:t>
            </a:r>
          </a:p>
        </p:txBody>
      </p:sp>
    </p:spTree>
    <p:extLst>
      <p:ext uri="{BB962C8B-B14F-4D97-AF65-F5344CB8AC3E}">
        <p14:creationId xmlns:p14="http://schemas.microsoft.com/office/powerpoint/2010/main" val="4038721369"/>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noFill/>
        </p:spPr>
        <p:txBody>
          <a:bodyPr/>
          <a:lstStyle/>
          <a:p>
            <a:r>
              <a:rPr lang="en-US" dirty="0" smtClean="0"/>
              <a:t>FCC Distance Education</a:t>
            </a:r>
            <a:endParaRPr lang="en-US" sz="3200" dirty="0"/>
          </a:p>
        </p:txBody>
      </p:sp>
      <p:sp>
        <p:nvSpPr>
          <p:cNvPr id="6" name="Rectangle 5"/>
          <p:cNvSpPr/>
          <p:nvPr/>
        </p:nvSpPr>
        <p:spPr>
          <a:xfrm>
            <a:off x="1051099" y="6104314"/>
            <a:ext cx="1954381" cy="369332"/>
          </a:xfrm>
          <a:prstGeom prst="rect">
            <a:avLst/>
          </a:prstGeom>
        </p:spPr>
        <p:txBody>
          <a:bodyPr wrap="none">
            <a:spAutoFit/>
          </a:bodyPr>
          <a:lstStyle/>
          <a:p>
            <a:pPr marL="0" marR="0" lvl="0" indent="0" algn="l" defTabSz="914400" rtl="0" eaLnBrk="0" fontAlgn="b"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ヒラギノ角ゴ Pro W3" pitchFamily="107" charset="-128"/>
                <a:cs typeface="+mn-cs"/>
              </a:rPr>
              <a:t>* 100% and Hybrid</a:t>
            </a:r>
          </a:p>
        </p:txBody>
      </p:sp>
      <p:graphicFrame>
        <p:nvGraphicFramePr>
          <p:cNvPr id="2" name="Table 1" descr="fcc distance education"/>
          <p:cNvGraphicFramePr>
            <a:graphicFrameLocks noGrp="1"/>
          </p:cNvGraphicFramePr>
          <p:nvPr>
            <p:extLst>
              <p:ext uri="{D42A27DB-BD31-4B8C-83A1-F6EECF244321}">
                <p14:modId xmlns:p14="http://schemas.microsoft.com/office/powerpoint/2010/main" val="3424331094"/>
              </p:ext>
            </p:extLst>
          </p:nvPr>
        </p:nvGraphicFramePr>
        <p:xfrm>
          <a:off x="469902" y="1576765"/>
          <a:ext cx="8105773" cy="4460874"/>
        </p:xfrm>
        <a:graphic>
          <a:graphicData uri="http://schemas.openxmlformats.org/drawingml/2006/table">
            <a:tbl>
              <a:tblPr firstRow="1" firstCol="1" bandRow="1">
                <a:tableStyleId>{21E4AEA4-8DFA-4A89-87EB-49C32662AFE0}</a:tableStyleId>
              </a:tblPr>
              <a:tblGrid>
                <a:gridCol w="621071">
                  <a:extLst>
                    <a:ext uri="{9D8B030D-6E8A-4147-A177-3AD203B41FA5}">
                      <a16:colId xmlns:a16="http://schemas.microsoft.com/office/drawing/2014/main" val="2820554929"/>
                    </a:ext>
                  </a:extLst>
                </a:gridCol>
                <a:gridCol w="923644">
                  <a:extLst>
                    <a:ext uri="{9D8B030D-6E8A-4147-A177-3AD203B41FA5}">
                      <a16:colId xmlns:a16="http://schemas.microsoft.com/office/drawing/2014/main" val="459063720"/>
                    </a:ext>
                  </a:extLst>
                </a:gridCol>
                <a:gridCol w="1019194">
                  <a:extLst>
                    <a:ext uri="{9D8B030D-6E8A-4147-A177-3AD203B41FA5}">
                      <a16:colId xmlns:a16="http://schemas.microsoft.com/office/drawing/2014/main" val="1263922431"/>
                    </a:ext>
                  </a:extLst>
                </a:gridCol>
                <a:gridCol w="923644">
                  <a:extLst>
                    <a:ext uri="{9D8B030D-6E8A-4147-A177-3AD203B41FA5}">
                      <a16:colId xmlns:a16="http://schemas.microsoft.com/office/drawing/2014/main" val="1430833623"/>
                    </a:ext>
                  </a:extLst>
                </a:gridCol>
                <a:gridCol w="923644">
                  <a:extLst>
                    <a:ext uri="{9D8B030D-6E8A-4147-A177-3AD203B41FA5}">
                      <a16:colId xmlns:a16="http://schemas.microsoft.com/office/drawing/2014/main" val="2544645430"/>
                    </a:ext>
                  </a:extLst>
                </a:gridCol>
                <a:gridCol w="923644">
                  <a:extLst>
                    <a:ext uri="{9D8B030D-6E8A-4147-A177-3AD203B41FA5}">
                      <a16:colId xmlns:a16="http://schemas.microsoft.com/office/drawing/2014/main" val="29348903"/>
                    </a:ext>
                  </a:extLst>
                </a:gridCol>
                <a:gridCol w="923644">
                  <a:extLst>
                    <a:ext uri="{9D8B030D-6E8A-4147-A177-3AD203B41FA5}">
                      <a16:colId xmlns:a16="http://schemas.microsoft.com/office/drawing/2014/main" val="2025779828"/>
                    </a:ext>
                  </a:extLst>
                </a:gridCol>
                <a:gridCol w="923644">
                  <a:extLst>
                    <a:ext uri="{9D8B030D-6E8A-4147-A177-3AD203B41FA5}">
                      <a16:colId xmlns:a16="http://schemas.microsoft.com/office/drawing/2014/main" val="961563415"/>
                    </a:ext>
                  </a:extLst>
                </a:gridCol>
                <a:gridCol w="923644">
                  <a:extLst>
                    <a:ext uri="{9D8B030D-6E8A-4147-A177-3AD203B41FA5}">
                      <a16:colId xmlns:a16="http://schemas.microsoft.com/office/drawing/2014/main" val="3960910206"/>
                    </a:ext>
                  </a:extLst>
                </a:gridCol>
              </a:tblGrid>
              <a:tr h="293050">
                <a:tc>
                  <a:txBody>
                    <a:bodyPr/>
                    <a:lstStyle/>
                    <a:p>
                      <a:pPr marL="0" marR="0">
                        <a:spcBef>
                          <a:spcPts val="0"/>
                        </a:spcBef>
                        <a:spcAft>
                          <a:spcPts val="0"/>
                        </a:spcAft>
                      </a:pP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gridSpan="5">
                  <a:txBody>
                    <a:bodyPr/>
                    <a:lstStyle/>
                    <a:p>
                      <a:pPr marL="0" marR="0" algn="ctr">
                        <a:spcBef>
                          <a:spcPts val="0"/>
                        </a:spcBef>
                        <a:spcAft>
                          <a:spcPts val="0"/>
                        </a:spcAft>
                      </a:pPr>
                      <a:r>
                        <a:rPr lang="en-US" sz="1200" dirty="0" smtClean="0">
                          <a:effectLst/>
                        </a:rPr>
                        <a:t>Distance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ctr">
                        <a:spcBef>
                          <a:spcPts val="0"/>
                        </a:spcBef>
                        <a:spcAft>
                          <a:spcPts val="0"/>
                        </a:spcAft>
                      </a:pPr>
                      <a:r>
                        <a:rPr lang="en-US" sz="1200" dirty="0">
                          <a:effectLst/>
                        </a:rPr>
                        <a:t>Face to Face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22955541"/>
                  </a:ext>
                </a:extLst>
              </a:tr>
              <a:tr h="520978">
                <a:tc>
                  <a:txBody>
                    <a:bodyPr/>
                    <a:lstStyle/>
                    <a:p>
                      <a:pPr marL="0" marR="0" algn="ctr">
                        <a:spcBef>
                          <a:spcPts val="0"/>
                        </a:spcBef>
                        <a:spcAft>
                          <a:spcPts val="0"/>
                        </a:spcAft>
                      </a:pPr>
                      <a:r>
                        <a:rPr lang="en-US" sz="1200">
                          <a:effectLst/>
                        </a:rPr>
                        <a:t>Fall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Sections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Enrollment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Success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Retention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GPA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Success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Retention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GPA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50188496"/>
                  </a:ext>
                </a:extLst>
              </a:tr>
              <a:tr h="520978">
                <a:tc>
                  <a:txBody>
                    <a:bodyPr/>
                    <a:lstStyle/>
                    <a:p>
                      <a:pPr marL="0" marR="0" algn="ctr">
                        <a:spcBef>
                          <a:spcPts val="0"/>
                        </a:spcBef>
                        <a:spcAft>
                          <a:spcPts val="0"/>
                        </a:spcAft>
                      </a:pPr>
                      <a:r>
                        <a:rPr lang="en-US" sz="1200">
                          <a:effectLst/>
                        </a:rPr>
                        <a:t>2011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78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1,859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63.6%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85.1%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2.40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68.8%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90.3%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2.39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85841330"/>
                  </a:ext>
                </a:extLst>
              </a:tr>
              <a:tr h="520978">
                <a:tc>
                  <a:txBody>
                    <a:bodyPr/>
                    <a:lstStyle/>
                    <a:p>
                      <a:pPr marL="0" marR="0" algn="ctr">
                        <a:spcBef>
                          <a:spcPts val="0"/>
                        </a:spcBef>
                        <a:spcAft>
                          <a:spcPts val="0"/>
                        </a:spcAft>
                      </a:pPr>
                      <a:r>
                        <a:rPr lang="en-US" sz="1200">
                          <a:effectLst/>
                        </a:rPr>
                        <a:t>2012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89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2,358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63.8%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84.7%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2.44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68.4%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90.4%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2.36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22513480"/>
                  </a:ext>
                </a:extLst>
              </a:tr>
              <a:tr h="520978">
                <a:tc>
                  <a:txBody>
                    <a:bodyPr/>
                    <a:lstStyle/>
                    <a:p>
                      <a:pPr marL="0" marR="0" algn="ctr">
                        <a:spcBef>
                          <a:spcPts val="0"/>
                        </a:spcBef>
                        <a:spcAft>
                          <a:spcPts val="0"/>
                        </a:spcAft>
                      </a:pPr>
                      <a:r>
                        <a:rPr lang="en-US" sz="1200">
                          <a:effectLst/>
                        </a:rPr>
                        <a:t>2013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92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2,580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61.4%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85.9%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2.29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68.5%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91.0%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2.37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01368204"/>
                  </a:ext>
                </a:extLst>
              </a:tr>
              <a:tr h="520978">
                <a:tc>
                  <a:txBody>
                    <a:bodyPr/>
                    <a:lstStyle/>
                    <a:p>
                      <a:pPr marL="0" marR="0" algn="ctr">
                        <a:spcBef>
                          <a:spcPts val="0"/>
                        </a:spcBef>
                        <a:spcAft>
                          <a:spcPts val="0"/>
                        </a:spcAft>
                      </a:pPr>
                      <a:r>
                        <a:rPr lang="en-US" sz="1200">
                          <a:effectLst/>
                        </a:rPr>
                        <a:t>2014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96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2,670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59.6%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84.1%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2.27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69.5%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91.1%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2.34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19375341"/>
                  </a:ext>
                </a:extLst>
              </a:tr>
              <a:tr h="520978">
                <a:tc>
                  <a:txBody>
                    <a:bodyPr/>
                    <a:lstStyle/>
                    <a:p>
                      <a:pPr marL="0" marR="0" algn="ctr">
                        <a:spcBef>
                          <a:spcPts val="0"/>
                        </a:spcBef>
                        <a:spcAft>
                          <a:spcPts val="0"/>
                        </a:spcAft>
                      </a:pPr>
                      <a:r>
                        <a:rPr lang="en-US" sz="1200">
                          <a:effectLst/>
                        </a:rPr>
                        <a:t>2015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153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4,614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63.8%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86.4%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2.35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68.7%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90.9%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2.33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57506802"/>
                  </a:ext>
                </a:extLst>
              </a:tr>
              <a:tr h="520978">
                <a:tc>
                  <a:txBody>
                    <a:bodyPr/>
                    <a:lstStyle/>
                    <a:p>
                      <a:pPr marL="0" marR="0" algn="ctr">
                        <a:spcBef>
                          <a:spcPts val="0"/>
                        </a:spcBef>
                        <a:spcAft>
                          <a:spcPts val="0"/>
                        </a:spcAft>
                      </a:pPr>
                      <a:r>
                        <a:rPr lang="en-US" sz="1200">
                          <a:effectLst/>
                        </a:rPr>
                        <a:t>2016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214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6,424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65.9%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88.3%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2.37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70.3%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91.5%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2.38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80152798"/>
                  </a:ext>
                </a:extLst>
              </a:tr>
              <a:tr h="520978">
                <a:tc>
                  <a:txBody>
                    <a:bodyPr/>
                    <a:lstStyle/>
                    <a:p>
                      <a:pPr marL="0" marR="0" algn="ctr">
                        <a:spcBef>
                          <a:spcPts val="0"/>
                        </a:spcBef>
                        <a:spcAft>
                          <a:spcPts val="0"/>
                        </a:spcAft>
                      </a:pPr>
                      <a:r>
                        <a:rPr lang="en-US" sz="1200">
                          <a:effectLst/>
                        </a:rPr>
                        <a:t>2017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250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6,939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69.6%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88.0%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2.58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70.4%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91.5%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2.37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81842810"/>
                  </a:ext>
                </a:extLst>
              </a:tr>
            </a:tbl>
          </a:graphicData>
        </a:graphic>
      </p:graphicFrame>
      <p:sp>
        <p:nvSpPr>
          <p:cNvPr id="4" name="Right Arrow 3" descr="right arrow pointing at 2017"/>
          <p:cNvSpPr/>
          <p:nvPr/>
        </p:nvSpPr>
        <p:spPr bwMode="auto">
          <a:xfrm>
            <a:off x="88710" y="5636525"/>
            <a:ext cx="485965" cy="334371"/>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5169962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Teacher’s Toolbox </a:t>
            </a:r>
            <a:endParaRPr lang="en-US" sz="2400" dirty="0"/>
          </a:p>
        </p:txBody>
      </p:sp>
      <p:pic>
        <p:nvPicPr>
          <p:cNvPr id="4" name="Content Placeholder 3" descr="teacher's toolbox resources"/>
          <p:cNvPicPr>
            <a:picLocks noGrp="1" noChangeAspect="1"/>
          </p:cNvPicPr>
          <p:nvPr>
            <p:ph idx="4294967295"/>
          </p:nvPr>
        </p:nvPicPr>
        <p:blipFill>
          <a:blip r:embed="rId3"/>
          <a:stretch>
            <a:fillRect/>
          </a:stretch>
        </p:blipFill>
        <p:spPr>
          <a:xfrm>
            <a:off x="1703387" y="3077633"/>
            <a:ext cx="5743575" cy="3143250"/>
          </a:xfrm>
          <a:prstGeom prst="rect">
            <a:avLst/>
          </a:prstGeom>
        </p:spPr>
      </p:pic>
      <p:pic>
        <p:nvPicPr>
          <p:cNvPr id="1026" name="Picture 2" descr="Teachers Toolbox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438" y="1520825"/>
            <a:ext cx="7383474" cy="1414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47193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itle of cour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4653" y="0"/>
            <a:ext cx="4095212" cy="216158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kung fu canvas yellow belt, orange belt, and purple belt"/>
          <p:cNvPicPr>
            <a:picLocks noChangeAspect="1"/>
          </p:cNvPicPr>
          <p:nvPr/>
        </p:nvPicPr>
        <p:blipFill>
          <a:blip r:embed="rId3"/>
          <a:stretch>
            <a:fillRect/>
          </a:stretch>
        </p:blipFill>
        <p:spPr>
          <a:xfrm>
            <a:off x="244802" y="2523883"/>
            <a:ext cx="4154397" cy="3024511"/>
          </a:xfrm>
          <a:prstGeom prst="rect">
            <a:avLst/>
          </a:prstGeom>
        </p:spPr>
      </p:pic>
      <p:pic>
        <p:nvPicPr>
          <p:cNvPr id="5" name="Picture 4" descr="kung fu canvas green belt, brown belt, and black belt"/>
          <p:cNvPicPr>
            <a:picLocks noChangeAspect="1"/>
          </p:cNvPicPr>
          <p:nvPr/>
        </p:nvPicPr>
        <p:blipFill>
          <a:blip r:embed="rId4"/>
          <a:stretch>
            <a:fillRect/>
          </a:stretch>
        </p:blipFill>
        <p:spPr>
          <a:xfrm>
            <a:off x="4167026" y="2523883"/>
            <a:ext cx="4722839" cy="3024511"/>
          </a:xfrm>
          <a:prstGeom prst="rect">
            <a:avLst/>
          </a:prstGeom>
        </p:spPr>
      </p:pic>
      <p:sp>
        <p:nvSpPr>
          <p:cNvPr id="2" name="Title 1"/>
          <p:cNvSpPr>
            <a:spLocks noGrp="1"/>
          </p:cNvSpPr>
          <p:nvPr>
            <p:ph type="title"/>
          </p:nvPr>
        </p:nvSpPr>
        <p:spPr/>
        <p:txBody>
          <a:bodyPr/>
          <a:lstStyle/>
          <a:p>
            <a:r>
              <a:rPr lang="en-US" dirty="0" smtClean="0"/>
              <a:t>Kung Fu Canvas</a:t>
            </a:r>
            <a:endParaRPr lang="en-US" dirty="0"/>
          </a:p>
        </p:txBody>
      </p:sp>
    </p:spTree>
    <p:extLst>
      <p:ext uri="{BB962C8B-B14F-4D97-AF65-F5344CB8AC3E}">
        <p14:creationId xmlns:p14="http://schemas.microsoft.com/office/powerpoint/2010/main" val="33872971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en-US" dirty="0"/>
              <a:t>120 Faculty/Courses Certified in </a:t>
            </a:r>
            <a:br>
              <a:rPr lang="en-US" dirty="0"/>
            </a:br>
            <a:r>
              <a:rPr lang="en-US" dirty="0"/>
              <a:t>  Canvas with OEI Rubric Since </a:t>
            </a:r>
            <a:br>
              <a:rPr lang="en-US" dirty="0"/>
            </a:br>
            <a:r>
              <a:rPr lang="en-US" dirty="0" smtClean="0"/>
              <a:t>Spring </a:t>
            </a:r>
            <a:r>
              <a:rPr lang="en-US" dirty="0"/>
              <a:t>2017!</a:t>
            </a:r>
          </a:p>
          <a:p>
            <a:endParaRPr lang="en-US" dirty="0"/>
          </a:p>
        </p:txBody>
      </p:sp>
      <p:sp>
        <p:nvSpPr>
          <p:cNvPr id="3" name="Title 2"/>
          <p:cNvSpPr>
            <a:spLocks noGrp="1"/>
          </p:cNvSpPr>
          <p:nvPr>
            <p:ph type="title"/>
          </p:nvPr>
        </p:nvSpPr>
        <p:spPr>
          <a:xfrm>
            <a:off x="450500" y="309966"/>
            <a:ext cx="8008937" cy="1681566"/>
          </a:xfrm>
        </p:spPr>
        <p:txBody>
          <a:bodyPr/>
          <a:lstStyle/>
          <a:p>
            <a:pPr lvl="0" defTabSz="457200" eaLnBrk="1" fontAlgn="auto" hangingPunct="1">
              <a:spcBef>
                <a:spcPts val="0"/>
              </a:spcBef>
              <a:spcAft>
                <a:spcPts val="0"/>
              </a:spcAft>
            </a:pPr>
            <a:r>
              <a:rPr lang="en-US" sz="3200" kern="1200" dirty="0" smtClean="0">
                <a:solidFill>
                  <a:schemeClr val="tx1"/>
                </a:solidFill>
                <a:latin typeface="Britannic Bold" panose="020B0903060703020204" pitchFamily="34" charset="0"/>
                <a:ea typeface="+mn-ea"/>
                <a:cs typeface="+mn-cs"/>
              </a:rPr>
              <a:t>DEC 101 </a:t>
            </a:r>
            <a:br>
              <a:rPr lang="en-US" sz="3200" kern="1200" dirty="0" smtClean="0">
                <a:solidFill>
                  <a:schemeClr val="tx1"/>
                </a:solidFill>
                <a:latin typeface="Britannic Bold" panose="020B0903060703020204" pitchFamily="34" charset="0"/>
                <a:ea typeface="+mn-ea"/>
                <a:cs typeface="+mn-cs"/>
              </a:rPr>
            </a:br>
            <a:r>
              <a:rPr lang="en-US" sz="3200" kern="1200" dirty="0" smtClean="0">
                <a:solidFill>
                  <a:schemeClr val="tx1"/>
                </a:solidFill>
                <a:latin typeface="Britannic Bold" panose="020B0903060703020204" pitchFamily="34" charset="0"/>
                <a:ea typeface="+mn-ea"/>
                <a:cs typeface="+mn-cs"/>
              </a:rPr>
              <a:t>(Distance Education Certification)</a:t>
            </a:r>
            <a:r>
              <a:rPr lang="en-US" sz="3200" kern="1200" dirty="0">
                <a:solidFill>
                  <a:srgbClr val="C00000"/>
                </a:solidFill>
                <a:latin typeface="Britannic Bold" panose="020B0903060703020204" pitchFamily="34" charset="0"/>
                <a:ea typeface="+mn-ea"/>
                <a:cs typeface="+mn-cs"/>
              </a:rPr>
              <a:t/>
            </a:r>
            <a:br>
              <a:rPr lang="en-US" sz="3200" kern="1200" dirty="0">
                <a:solidFill>
                  <a:srgbClr val="C00000"/>
                </a:solidFill>
                <a:latin typeface="Britannic Bold" panose="020B0903060703020204" pitchFamily="34" charset="0"/>
                <a:ea typeface="+mn-ea"/>
                <a:cs typeface="+mn-cs"/>
              </a:rPr>
            </a:br>
            <a:endParaRPr lang="en-US" dirty="0"/>
          </a:p>
        </p:txBody>
      </p:sp>
      <p:pic>
        <p:nvPicPr>
          <p:cNvPr id="5" name="Picture 4" descr="Alea Iacta Est | A Gaming Communit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0258" y="3620145"/>
            <a:ext cx="3173960" cy="1771749"/>
          </a:xfrm>
          <a:prstGeom prst="rect">
            <a:avLst/>
          </a:prstGeom>
        </p:spPr>
      </p:pic>
    </p:spTree>
    <p:extLst>
      <p:ext uri="{BB962C8B-B14F-4D97-AF65-F5344CB8AC3E}">
        <p14:creationId xmlns:p14="http://schemas.microsoft.com/office/powerpoint/2010/main" val="28036632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Dr. Jodie Steeley x2246</a:t>
            </a:r>
          </a:p>
          <a:p>
            <a:endParaRPr lang="en-US" dirty="0"/>
          </a:p>
          <a:p>
            <a:r>
              <a:rPr lang="en-US" dirty="0" smtClean="0"/>
              <a:t>Jon Wilson x8665 </a:t>
            </a:r>
          </a:p>
          <a:p>
            <a:endParaRPr lang="en-US" dirty="0"/>
          </a:p>
          <a:p>
            <a:r>
              <a:rPr lang="en-US" dirty="0" smtClean="0"/>
              <a:t>Kevin Scritchfield x2223</a:t>
            </a:r>
          </a:p>
          <a:p>
            <a:endParaRPr lang="en-US" dirty="0"/>
          </a:p>
          <a:p>
            <a:r>
              <a:rPr lang="en-US" dirty="0" smtClean="0"/>
              <a:t>Zoom-Pro by name (free accounts)</a:t>
            </a:r>
            <a:endParaRPr lang="en-US" dirty="0"/>
          </a:p>
        </p:txBody>
      </p:sp>
      <p:sp>
        <p:nvSpPr>
          <p:cNvPr id="3" name="Title 2"/>
          <p:cNvSpPr>
            <a:spLocks noGrp="1"/>
          </p:cNvSpPr>
          <p:nvPr>
            <p:ph type="title"/>
          </p:nvPr>
        </p:nvSpPr>
        <p:spPr/>
        <p:txBody>
          <a:bodyPr/>
          <a:lstStyle/>
          <a:p>
            <a:r>
              <a:rPr lang="en-US" dirty="0" smtClean="0"/>
              <a:t>Contact/Email/Phone/</a:t>
            </a:r>
            <a:r>
              <a:rPr lang="en-US" dirty="0" err="1" smtClean="0"/>
              <a:t>VideoChat</a:t>
            </a:r>
            <a:endParaRPr lang="en-US" dirty="0"/>
          </a:p>
        </p:txBody>
      </p:sp>
    </p:spTree>
    <p:extLst>
      <p:ext uri="{BB962C8B-B14F-4D97-AF65-F5344CB8AC3E}">
        <p14:creationId xmlns:p14="http://schemas.microsoft.com/office/powerpoint/2010/main" val="15664416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eLumen Project</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8987485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Curriculum</a:t>
            </a:r>
          </a:p>
          <a:p>
            <a:r>
              <a:rPr lang="en-US" dirty="0" smtClean="0"/>
              <a:t>SLO and Assessment</a:t>
            </a:r>
          </a:p>
          <a:p>
            <a:r>
              <a:rPr lang="en-US" dirty="0" smtClean="0"/>
              <a:t>Program Review</a:t>
            </a:r>
          </a:p>
          <a:p>
            <a:r>
              <a:rPr lang="en-US" dirty="0" smtClean="0"/>
              <a:t>Planning</a:t>
            </a:r>
          </a:p>
        </p:txBody>
      </p:sp>
      <p:sp>
        <p:nvSpPr>
          <p:cNvPr id="3" name="Title 2"/>
          <p:cNvSpPr>
            <a:spLocks noGrp="1"/>
          </p:cNvSpPr>
          <p:nvPr>
            <p:ph type="title"/>
          </p:nvPr>
        </p:nvSpPr>
        <p:spPr/>
        <p:txBody>
          <a:bodyPr/>
          <a:lstStyle/>
          <a:p>
            <a:r>
              <a:rPr lang="en-US" dirty="0" smtClean="0"/>
              <a:t>Project Scope</a:t>
            </a:r>
            <a:endParaRPr lang="en-US" dirty="0"/>
          </a:p>
        </p:txBody>
      </p:sp>
    </p:spTree>
    <p:extLst>
      <p:ext uri="{BB962C8B-B14F-4D97-AF65-F5344CB8AC3E}">
        <p14:creationId xmlns:p14="http://schemas.microsoft.com/office/powerpoint/2010/main" val="31640727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t>Curriculum  </a:t>
            </a:r>
          </a:p>
          <a:p>
            <a:pPr lvl="1"/>
            <a:r>
              <a:rPr lang="en-US" sz="2800" dirty="0" smtClean="0"/>
              <a:t>Implement Fall 2018</a:t>
            </a:r>
          </a:p>
          <a:p>
            <a:r>
              <a:rPr lang="en-US" sz="2800" dirty="0" smtClean="0"/>
              <a:t>SLO and Assessment</a:t>
            </a:r>
          </a:p>
          <a:p>
            <a:pPr lvl="1"/>
            <a:r>
              <a:rPr lang="en-US" sz="2800" dirty="0" smtClean="0"/>
              <a:t>Implement SP2019</a:t>
            </a:r>
          </a:p>
          <a:p>
            <a:r>
              <a:rPr lang="en-US" sz="2800" dirty="0" smtClean="0"/>
              <a:t>Program Review</a:t>
            </a:r>
          </a:p>
          <a:p>
            <a:pPr lvl="1"/>
            <a:r>
              <a:rPr lang="en-US" sz="2800" dirty="0" smtClean="0"/>
              <a:t>Implement FA2019</a:t>
            </a:r>
            <a:endParaRPr lang="en-US" sz="2800" dirty="0"/>
          </a:p>
          <a:p>
            <a:r>
              <a:rPr lang="en-US" sz="2800" dirty="0" smtClean="0"/>
              <a:t>Planning</a:t>
            </a:r>
          </a:p>
          <a:p>
            <a:pPr lvl="1"/>
            <a:r>
              <a:rPr lang="en-US" sz="2800" dirty="0" smtClean="0"/>
              <a:t>Implement FA201</a:t>
            </a:r>
            <a:r>
              <a:rPr lang="en-US" dirty="0" smtClean="0"/>
              <a:t>9</a:t>
            </a:r>
            <a:endParaRPr lang="en-US" dirty="0"/>
          </a:p>
        </p:txBody>
      </p:sp>
      <p:sp>
        <p:nvSpPr>
          <p:cNvPr id="3" name="Title 2"/>
          <p:cNvSpPr>
            <a:spLocks noGrp="1"/>
          </p:cNvSpPr>
          <p:nvPr>
            <p:ph type="title"/>
          </p:nvPr>
        </p:nvSpPr>
        <p:spPr/>
        <p:txBody>
          <a:bodyPr/>
          <a:lstStyle/>
          <a:p>
            <a:r>
              <a:rPr lang="en-US" dirty="0" smtClean="0"/>
              <a:t>Project Timelines</a:t>
            </a:r>
            <a:endParaRPr lang="en-US" dirty="0"/>
          </a:p>
        </p:txBody>
      </p:sp>
    </p:spTree>
    <p:extLst>
      <p:ext uri="{BB962C8B-B14F-4D97-AF65-F5344CB8AC3E}">
        <p14:creationId xmlns:p14="http://schemas.microsoft.com/office/powerpoint/2010/main" val="23500917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Student Services</a:t>
            </a:r>
            <a:endParaRPr lang="en-US" dirty="0"/>
          </a:p>
        </p:txBody>
      </p:sp>
      <p:sp>
        <p:nvSpPr>
          <p:cNvPr id="3" name="Subtitle 2"/>
          <p:cNvSpPr>
            <a:spLocks noGrp="1"/>
          </p:cNvSpPr>
          <p:nvPr>
            <p:ph type="subTitle" idx="1"/>
          </p:nvPr>
        </p:nvSpPr>
        <p:spPr/>
        <p:txBody>
          <a:bodyPr/>
          <a:lstStyle/>
          <a:p>
            <a:r>
              <a:rPr lang="en-US" sz="3200" dirty="0" smtClean="0"/>
              <a:t>Dr. Lataria Hall</a:t>
            </a:r>
            <a:r>
              <a:rPr lang="en-US" dirty="0" smtClean="0"/>
              <a:t/>
            </a:r>
            <a:br>
              <a:rPr lang="en-US" dirty="0" smtClean="0"/>
            </a:br>
            <a:r>
              <a:rPr lang="en-US" i="1" dirty="0" smtClean="0"/>
              <a:t>Vice President of Student Services</a:t>
            </a:r>
            <a:endParaRPr lang="en-US" i="1" dirty="0"/>
          </a:p>
        </p:txBody>
      </p:sp>
    </p:spTree>
    <p:extLst>
      <p:ext uri="{BB962C8B-B14F-4D97-AF65-F5344CB8AC3E}">
        <p14:creationId xmlns:p14="http://schemas.microsoft.com/office/powerpoint/2010/main" val="21173724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FDDF"/>
        </a:solidFill>
        <a:effectLst/>
      </p:bgPr>
    </p:bg>
    <p:spTree>
      <p:nvGrpSpPr>
        <p:cNvPr id="1" name=""/>
        <p:cNvGrpSpPr/>
        <p:nvPr/>
      </p:nvGrpSpPr>
      <p:grpSpPr>
        <a:xfrm>
          <a:off x="0" y="0"/>
          <a:ext cx="0" cy="0"/>
          <a:chOff x="0" y="0"/>
          <a:chExt cx="0" cy="0"/>
        </a:xfrm>
      </p:grpSpPr>
      <p:sp>
        <p:nvSpPr>
          <p:cNvPr id="15" name="Rectangle 14" descr="student services highlights"/>
          <p:cNvSpPr/>
          <p:nvPr/>
        </p:nvSpPr>
        <p:spPr>
          <a:xfrm>
            <a:off x="0" y="1297517"/>
            <a:ext cx="9144000" cy="647095"/>
          </a:xfrm>
          <a:prstGeom prst="rect">
            <a:avLst/>
          </a:prstGeom>
          <a:solidFill>
            <a:srgbClr val="9D002C"/>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a:solidFill>
                <a:prstClr val="black"/>
              </a:solidFill>
              <a:latin typeface="Calibri"/>
            </a:endParaRPr>
          </a:p>
        </p:txBody>
      </p:sp>
      <p:sp>
        <p:nvSpPr>
          <p:cNvPr id="8" name="TextBox 7"/>
          <p:cNvSpPr txBox="1"/>
          <p:nvPr/>
        </p:nvSpPr>
        <p:spPr>
          <a:xfrm>
            <a:off x="832624" y="2225135"/>
            <a:ext cx="7663816" cy="3816429"/>
          </a:xfrm>
          <a:prstGeom prst="rect">
            <a:avLst/>
          </a:prstGeom>
          <a:noFill/>
        </p:spPr>
        <p:txBody>
          <a:bodyPr wrap="square" rtlCol="0">
            <a:spAutoFit/>
          </a:bodyPr>
          <a:lstStyle/>
          <a:p>
            <a:pPr marL="256032" indent="-256032" defTabSz="457200">
              <a:spcBef>
                <a:spcPts val="600"/>
              </a:spcBef>
              <a:buClr>
                <a:srgbClr val="CE0037"/>
              </a:buClr>
              <a:buSzPct val="125000"/>
              <a:buFont typeface="Arial"/>
              <a:buChar char="•"/>
            </a:pPr>
            <a:r>
              <a:rPr lang="en-US" sz="2300" b="1" dirty="0">
                <a:solidFill>
                  <a:prstClr val="black"/>
                </a:solidFill>
                <a:latin typeface="Arial"/>
                <a:cs typeface="Arial"/>
              </a:rPr>
              <a:t>Ram Pantry </a:t>
            </a:r>
          </a:p>
          <a:p>
            <a:pPr marL="713232" lvl="1" indent="-256032" defTabSz="457200">
              <a:spcBef>
                <a:spcPts val="600"/>
              </a:spcBef>
              <a:buClr>
                <a:srgbClr val="CE0037"/>
              </a:buClr>
              <a:buSzPct val="125000"/>
              <a:buFont typeface="Arial"/>
              <a:buChar char="•"/>
            </a:pPr>
            <a:r>
              <a:rPr lang="en-US" sz="2300" b="1" dirty="0">
                <a:solidFill>
                  <a:prstClr val="black"/>
                </a:solidFill>
                <a:latin typeface="Arial"/>
                <a:cs typeface="Arial"/>
              </a:rPr>
              <a:t>38,878 visits</a:t>
            </a:r>
          </a:p>
          <a:p>
            <a:pPr marL="713232" lvl="1" indent="-256032" defTabSz="457200">
              <a:spcBef>
                <a:spcPts val="600"/>
              </a:spcBef>
              <a:buClr>
                <a:srgbClr val="CE0037"/>
              </a:buClr>
              <a:buSzPct val="125000"/>
              <a:buFont typeface="Arial"/>
              <a:buChar char="•"/>
            </a:pPr>
            <a:r>
              <a:rPr lang="en-US" sz="2300" b="1" dirty="0">
                <a:solidFill>
                  <a:prstClr val="black"/>
                </a:solidFill>
                <a:latin typeface="Arial"/>
                <a:cs typeface="Arial"/>
              </a:rPr>
              <a:t> 7243 unduplicated</a:t>
            </a:r>
          </a:p>
          <a:p>
            <a:pPr marL="713232" lvl="1" indent="-256032" defTabSz="457200">
              <a:spcBef>
                <a:spcPts val="600"/>
              </a:spcBef>
              <a:buClr>
                <a:srgbClr val="CE0037"/>
              </a:buClr>
              <a:buSzPct val="125000"/>
              <a:buFont typeface="Arial"/>
              <a:buChar char="•"/>
            </a:pPr>
            <a:r>
              <a:rPr lang="en-US" sz="2300" b="1" dirty="0">
                <a:solidFill>
                  <a:prstClr val="black"/>
                </a:solidFill>
                <a:latin typeface="Arial"/>
                <a:cs typeface="Arial"/>
              </a:rPr>
              <a:t>252.5 visits/</a:t>
            </a:r>
            <a:r>
              <a:rPr lang="en-US" sz="2300" b="1" dirty="0" err="1">
                <a:solidFill>
                  <a:prstClr val="black"/>
                </a:solidFill>
                <a:latin typeface="Arial"/>
                <a:cs typeface="Arial"/>
              </a:rPr>
              <a:t>wk</a:t>
            </a:r>
            <a:endParaRPr lang="en-US" sz="2300" b="1" dirty="0">
              <a:solidFill>
                <a:prstClr val="black"/>
              </a:solidFill>
              <a:latin typeface="Arial"/>
              <a:cs typeface="Arial"/>
            </a:endParaRPr>
          </a:p>
          <a:p>
            <a:pPr marL="256032" indent="-256032" defTabSz="457200">
              <a:spcBef>
                <a:spcPts val="600"/>
              </a:spcBef>
              <a:buClr>
                <a:srgbClr val="CE0037"/>
              </a:buClr>
              <a:buSzPct val="125000"/>
              <a:buFont typeface="Arial"/>
              <a:buChar char="•"/>
            </a:pPr>
            <a:r>
              <a:rPr lang="en-US" sz="2300" b="1" dirty="0">
                <a:solidFill>
                  <a:prstClr val="black"/>
                </a:solidFill>
                <a:latin typeface="Arial"/>
                <a:cs typeface="Arial"/>
              </a:rPr>
              <a:t>Financial Aid</a:t>
            </a:r>
          </a:p>
          <a:p>
            <a:pPr marL="713232" lvl="1" indent="-256032" defTabSz="457200">
              <a:spcBef>
                <a:spcPts val="600"/>
              </a:spcBef>
              <a:buClr>
                <a:srgbClr val="CE0037"/>
              </a:buClr>
              <a:buSzPct val="125000"/>
              <a:buFont typeface="Arial"/>
              <a:buChar char="•"/>
            </a:pPr>
            <a:r>
              <a:rPr lang="en-US" sz="2300" b="1" dirty="0">
                <a:solidFill>
                  <a:prstClr val="black"/>
                </a:solidFill>
                <a:latin typeface="Arial"/>
                <a:cs typeface="Arial"/>
              </a:rPr>
              <a:t>2017-18 Disbursement totaled $45,680,00</a:t>
            </a:r>
          </a:p>
          <a:p>
            <a:pPr marL="713232" lvl="1" indent="-256032" defTabSz="457200">
              <a:spcBef>
                <a:spcPts val="600"/>
              </a:spcBef>
              <a:buClr>
                <a:srgbClr val="CE0037"/>
              </a:buClr>
              <a:buSzPct val="125000"/>
              <a:buFont typeface="Arial"/>
              <a:buChar char="•"/>
            </a:pPr>
            <a:r>
              <a:rPr lang="en-US" sz="2300" b="1" dirty="0">
                <a:solidFill>
                  <a:prstClr val="black"/>
                </a:solidFill>
                <a:latin typeface="Arial"/>
                <a:cs typeface="Arial"/>
              </a:rPr>
              <a:t>2018-19 Disbursement totaling $5,600,000 disbursed in Pell </a:t>
            </a:r>
          </a:p>
          <a:p>
            <a:pPr marL="713232" lvl="1" indent="-256032" defTabSz="457200">
              <a:spcBef>
                <a:spcPts val="600"/>
              </a:spcBef>
              <a:buClr>
                <a:srgbClr val="CE0037"/>
              </a:buClr>
              <a:buSzPct val="125000"/>
              <a:buFont typeface="Arial"/>
              <a:buChar char="•"/>
            </a:pPr>
            <a:r>
              <a:rPr lang="en-US" sz="2300" b="1" dirty="0">
                <a:solidFill>
                  <a:prstClr val="black"/>
                </a:solidFill>
                <a:latin typeface="Arial"/>
                <a:cs typeface="Arial"/>
              </a:rPr>
              <a:t>2018-19 Disbursed $230,000 in </a:t>
            </a:r>
            <a:r>
              <a:rPr lang="en-US" sz="2300" b="1" dirty="0" smtClean="0">
                <a:solidFill>
                  <a:prstClr val="black"/>
                </a:solidFill>
                <a:latin typeface="Arial"/>
                <a:cs typeface="Arial"/>
              </a:rPr>
              <a:t>scholarships</a:t>
            </a:r>
            <a:endParaRPr lang="en-US" sz="2400" b="1" dirty="0">
              <a:solidFill>
                <a:prstClr val="black"/>
              </a:solidFill>
              <a:latin typeface="Arial"/>
              <a:cs typeface="Arial"/>
            </a:endParaRPr>
          </a:p>
        </p:txBody>
      </p:sp>
      <p:sp>
        <p:nvSpPr>
          <p:cNvPr id="3" name="Title 2"/>
          <p:cNvSpPr>
            <a:spLocks noGrp="1"/>
          </p:cNvSpPr>
          <p:nvPr>
            <p:ph type="title"/>
          </p:nvPr>
        </p:nvSpPr>
        <p:spPr/>
        <p:txBody>
          <a:bodyPr/>
          <a:lstStyle/>
          <a:p>
            <a:r>
              <a:rPr lang="en-US" dirty="0" smtClean="0"/>
              <a:t>Student Services Highlights</a:t>
            </a:r>
            <a:endParaRPr lang="en-US" dirty="0"/>
          </a:p>
        </p:txBody>
      </p:sp>
    </p:spTree>
    <p:extLst>
      <p:ext uri="{BB962C8B-B14F-4D97-AF65-F5344CB8AC3E}">
        <p14:creationId xmlns:p14="http://schemas.microsoft.com/office/powerpoint/2010/main" val="2043808134"/>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66738" y="348341"/>
            <a:ext cx="8001000" cy="949325"/>
          </a:xfrm>
          <a:noFill/>
        </p:spPr>
        <p:txBody>
          <a:bodyPr/>
          <a:lstStyle/>
          <a:p>
            <a:pPr eaLnBrk="1" hangingPunct="1"/>
            <a:r>
              <a:rPr lang="en-US" sz="4000" b="1" dirty="0" smtClean="0">
                <a:latin typeface="Arial" charset="0"/>
              </a:rPr>
              <a:t>Aaron Acevedo</a:t>
            </a:r>
            <a:r>
              <a:rPr lang="en-US" sz="3200" b="1" dirty="0" smtClean="0">
                <a:latin typeface="Arial" charset="0"/>
              </a:rPr>
              <a:t/>
            </a:r>
            <a:br>
              <a:rPr lang="en-US" sz="3200" b="1" dirty="0" smtClean="0">
                <a:latin typeface="Arial" charset="0"/>
              </a:rPr>
            </a:br>
            <a:r>
              <a:rPr lang="en-US" sz="2500" b="1" dirty="0" smtClean="0">
                <a:latin typeface="Arial" charset="0"/>
              </a:rPr>
              <a:t>Financial Aid Assistant I</a:t>
            </a:r>
          </a:p>
        </p:txBody>
      </p:sp>
      <p:sp>
        <p:nvSpPr>
          <p:cNvPr id="2" name="Content Placeholder 1"/>
          <p:cNvSpPr>
            <a:spLocks noGrp="1"/>
          </p:cNvSpPr>
          <p:nvPr>
            <p:ph idx="1"/>
          </p:nvPr>
        </p:nvSpPr>
        <p:spPr/>
        <p:txBody>
          <a:bodyPr/>
          <a:lstStyle/>
          <a:p>
            <a:endParaRPr lang="en-US" dirty="0"/>
          </a:p>
        </p:txBody>
      </p:sp>
    </p:spTree>
    <p:extLst>
      <p:ext uri="{BB962C8B-B14F-4D97-AF65-F5344CB8AC3E}">
        <p14:creationId xmlns:p14="http://schemas.microsoft.com/office/powerpoint/2010/main" val="1636333940"/>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FDDF"/>
        </a:solidFill>
        <a:effectLst/>
      </p:bgPr>
    </p:bg>
    <p:spTree>
      <p:nvGrpSpPr>
        <p:cNvPr id="1" name=""/>
        <p:cNvGrpSpPr/>
        <p:nvPr/>
      </p:nvGrpSpPr>
      <p:grpSpPr>
        <a:xfrm>
          <a:off x="0" y="0"/>
          <a:ext cx="0" cy="0"/>
          <a:chOff x="0" y="0"/>
          <a:chExt cx="0" cy="0"/>
        </a:xfrm>
      </p:grpSpPr>
      <p:sp>
        <p:nvSpPr>
          <p:cNvPr id="15" name="Rectangle 14" descr="decoration"/>
          <p:cNvSpPr/>
          <p:nvPr/>
        </p:nvSpPr>
        <p:spPr>
          <a:xfrm>
            <a:off x="0" y="1256536"/>
            <a:ext cx="9144000" cy="647095"/>
          </a:xfrm>
          <a:prstGeom prst="rect">
            <a:avLst/>
          </a:prstGeom>
          <a:solidFill>
            <a:srgbClr val="9D002C"/>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a:solidFill>
                <a:prstClr val="black"/>
              </a:solidFill>
              <a:latin typeface="Calibri"/>
            </a:endParaRPr>
          </a:p>
        </p:txBody>
      </p:sp>
      <p:sp>
        <p:nvSpPr>
          <p:cNvPr id="8" name="TextBox 7"/>
          <p:cNvSpPr txBox="1"/>
          <p:nvPr/>
        </p:nvSpPr>
        <p:spPr>
          <a:xfrm>
            <a:off x="937846" y="2389624"/>
            <a:ext cx="7558594" cy="3046988"/>
          </a:xfrm>
          <a:prstGeom prst="rect">
            <a:avLst/>
          </a:prstGeom>
          <a:noFill/>
        </p:spPr>
        <p:txBody>
          <a:bodyPr wrap="square" rtlCol="0">
            <a:spAutoFit/>
          </a:bodyPr>
          <a:lstStyle/>
          <a:p>
            <a:pPr defTabSz="457200">
              <a:spcBef>
                <a:spcPts val="600"/>
              </a:spcBef>
              <a:buClr>
                <a:srgbClr val="CE0037"/>
              </a:buClr>
              <a:buSzPct val="125000"/>
            </a:pPr>
            <a:endParaRPr lang="en-US" dirty="0">
              <a:solidFill>
                <a:prstClr val="black"/>
              </a:solidFill>
              <a:latin typeface="Calibri"/>
            </a:endParaRPr>
          </a:p>
          <a:p>
            <a:pPr marL="256032" indent="-256032" defTabSz="457200">
              <a:spcBef>
                <a:spcPts val="600"/>
              </a:spcBef>
              <a:buClr>
                <a:srgbClr val="CE0037"/>
              </a:buClr>
              <a:buSzPct val="125000"/>
              <a:buFont typeface="Arial"/>
              <a:buChar char="•"/>
            </a:pPr>
            <a:r>
              <a:rPr lang="en-US" sz="2400" b="1" dirty="0">
                <a:solidFill>
                  <a:prstClr val="black"/>
                </a:solidFill>
                <a:latin typeface="Arial"/>
                <a:cs typeface="Arial"/>
              </a:rPr>
              <a:t>5655 new students enrolled for fall 2018</a:t>
            </a:r>
          </a:p>
          <a:p>
            <a:pPr marL="713232" lvl="1" indent="-256032" defTabSz="457200">
              <a:spcBef>
                <a:spcPts val="600"/>
              </a:spcBef>
              <a:buClr>
                <a:srgbClr val="CE0037"/>
              </a:buClr>
              <a:buSzPct val="125000"/>
              <a:buFont typeface="Arial"/>
              <a:buChar char="•"/>
            </a:pPr>
            <a:r>
              <a:rPr lang="en-US" sz="2400" b="1" dirty="0">
                <a:solidFill>
                  <a:prstClr val="black"/>
                </a:solidFill>
                <a:latin typeface="Arial"/>
                <a:cs typeface="Arial"/>
              </a:rPr>
              <a:t>SEPA’s - 4457 </a:t>
            </a:r>
          </a:p>
          <a:p>
            <a:pPr marL="713232" lvl="1" indent="-256032" defTabSz="457200">
              <a:spcBef>
                <a:spcPts val="600"/>
              </a:spcBef>
              <a:buClr>
                <a:srgbClr val="CE0037"/>
              </a:buClr>
              <a:buSzPct val="125000"/>
              <a:buFont typeface="Arial"/>
              <a:buChar char="•"/>
            </a:pPr>
            <a:r>
              <a:rPr lang="en-US" sz="2400" b="1" dirty="0">
                <a:solidFill>
                  <a:prstClr val="black"/>
                </a:solidFill>
                <a:latin typeface="Arial"/>
                <a:cs typeface="Arial"/>
              </a:rPr>
              <a:t>SEPC’s - 127</a:t>
            </a:r>
          </a:p>
          <a:p>
            <a:pPr marL="713232" lvl="1" indent="-256032" defTabSz="457200">
              <a:spcBef>
                <a:spcPts val="600"/>
              </a:spcBef>
              <a:buClr>
                <a:srgbClr val="CE0037"/>
              </a:buClr>
              <a:buSzPct val="125000"/>
              <a:buFont typeface="Arial"/>
              <a:buChar char="•"/>
            </a:pPr>
            <a:r>
              <a:rPr lang="en-US" sz="2400" b="1" dirty="0">
                <a:solidFill>
                  <a:prstClr val="black"/>
                </a:solidFill>
                <a:latin typeface="Arial"/>
                <a:cs typeface="Arial"/>
              </a:rPr>
              <a:t>SEPA’s &amp; SEPC’s - 493</a:t>
            </a:r>
          </a:p>
          <a:p>
            <a:pPr marL="256032" indent="-256032" defTabSz="457200">
              <a:spcBef>
                <a:spcPts val="600"/>
              </a:spcBef>
              <a:buClr>
                <a:srgbClr val="CE0037"/>
              </a:buClr>
              <a:buSzPct val="125000"/>
              <a:buFont typeface="Arial"/>
              <a:buChar char="•"/>
            </a:pPr>
            <a:r>
              <a:rPr lang="en-US" sz="2400" b="1" dirty="0">
                <a:solidFill>
                  <a:prstClr val="black"/>
                </a:solidFill>
                <a:latin typeface="Arial"/>
                <a:cs typeface="Arial"/>
              </a:rPr>
              <a:t>Total - 4584</a:t>
            </a:r>
          </a:p>
          <a:p>
            <a:pPr marL="256032" indent="-256032" defTabSz="457200">
              <a:spcBef>
                <a:spcPts val="600"/>
              </a:spcBef>
              <a:buClr>
                <a:srgbClr val="CE0037"/>
              </a:buClr>
              <a:buSzPct val="125000"/>
              <a:buFont typeface="Arial"/>
              <a:buChar char="•"/>
            </a:pPr>
            <a:endParaRPr lang="en-US" sz="2400" b="1" dirty="0">
              <a:solidFill>
                <a:prstClr val="black"/>
              </a:solidFill>
              <a:latin typeface="Arial"/>
              <a:cs typeface="Arial"/>
            </a:endParaRPr>
          </a:p>
        </p:txBody>
      </p:sp>
      <p:sp>
        <p:nvSpPr>
          <p:cNvPr id="3" name="Title 2"/>
          <p:cNvSpPr>
            <a:spLocks noGrp="1"/>
          </p:cNvSpPr>
          <p:nvPr>
            <p:ph type="title"/>
          </p:nvPr>
        </p:nvSpPr>
        <p:spPr/>
        <p:txBody>
          <a:bodyPr/>
          <a:lstStyle/>
          <a:p>
            <a:r>
              <a:rPr lang="en-US" dirty="0" smtClean="0"/>
              <a:t>Fall Enrollment</a:t>
            </a:r>
            <a:endParaRPr lang="en-US" dirty="0"/>
          </a:p>
        </p:txBody>
      </p:sp>
    </p:spTree>
    <p:extLst>
      <p:ext uri="{BB962C8B-B14F-4D97-AF65-F5344CB8AC3E}">
        <p14:creationId xmlns:p14="http://schemas.microsoft.com/office/powerpoint/2010/main" val="2010897810"/>
      </p:ext>
    </p:extLst>
  </p:cSld>
  <p:clrMapOvr>
    <a:masterClrMapping/>
  </p:clrMapOvr>
  <p:transition spd="slow">
    <p:push dir="u"/>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FFDDF"/>
        </a:solidFill>
        <a:effectLst/>
      </p:bgPr>
    </p:bg>
    <p:spTree>
      <p:nvGrpSpPr>
        <p:cNvPr id="1" name=""/>
        <p:cNvGrpSpPr/>
        <p:nvPr/>
      </p:nvGrpSpPr>
      <p:grpSpPr>
        <a:xfrm>
          <a:off x="0" y="0"/>
          <a:ext cx="0" cy="0"/>
          <a:chOff x="0" y="0"/>
          <a:chExt cx="0" cy="0"/>
        </a:xfrm>
      </p:grpSpPr>
      <p:sp>
        <p:nvSpPr>
          <p:cNvPr id="15" name="Rectangle 14" descr="decoration"/>
          <p:cNvSpPr/>
          <p:nvPr/>
        </p:nvSpPr>
        <p:spPr>
          <a:xfrm>
            <a:off x="0" y="4739825"/>
            <a:ext cx="9144000" cy="1260925"/>
          </a:xfrm>
          <a:prstGeom prst="rect">
            <a:avLst/>
          </a:prstGeom>
          <a:solidFill>
            <a:srgbClr val="9D002C"/>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a:solidFill>
                <a:prstClr val="black"/>
              </a:solidFill>
              <a:latin typeface="Calibri"/>
            </a:endParaRPr>
          </a:p>
        </p:txBody>
      </p:sp>
      <p:pic>
        <p:nvPicPr>
          <p:cNvPr id="16" name="Picture 15" descr="fcc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372" y="1247420"/>
            <a:ext cx="2765104" cy="371347"/>
          </a:xfrm>
          <a:prstGeom prst="rect">
            <a:avLst/>
          </a:prstGeom>
        </p:spPr>
      </p:pic>
      <p:pic>
        <p:nvPicPr>
          <p:cNvPr id="20" name="Picture 19" descr="student succes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2697" y="2244064"/>
            <a:ext cx="3481268" cy="2388556"/>
          </a:xfrm>
          <a:prstGeom prst="rect">
            <a:avLst/>
          </a:prstGeom>
        </p:spPr>
      </p:pic>
      <p:pic>
        <p:nvPicPr>
          <p:cNvPr id="22" name="Picture 21" descr="team approach"/>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9373" y="1747623"/>
            <a:ext cx="4069162" cy="636020"/>
          </a:xfrm>
          <a:prstGeom prst="rect">
            <a:avLst/>
          </a:prstGeom>
        </p:spPr>
      </p:pic>
      <p:pic>
        <p:nvPicPr>
          <p:cNvPr id="18" name="Picture 17" descr="student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7470" y="2525539"/>
            <a:ext cx="3737404" cy="3317976"/>
          </a:xfrm>
          <a:prstGeom prst="rect">
            <a:avLst/>
          </a:prstGeom>
        </p:spPr>
      </p:pic>
      <p:sp>
        <p:nvSpPr>
          <p:cNvPr id="2" name="Title 1"/>
          <p:cNvSpPr>
            <a:spLocks noGrp="1"/>
          </p:cNvSpPr>
          <p:nvPr>
            <p:ph type="title"/>
          </p:nvPr>
        </p:nvSpPr>
        <p:spPr/>
        <p:txBody>
          <a:bodyPr/>
          <a:lstStyle/>
          <a:p>
            <a:r>
              <a:rPr lang="en-US" dirty="0" smtClean="0"/>
              <a:t>Team Approach</a:t>
            </a:r>
            <a:endParaRPr lang="en-US" dirty="0"/>
          </a:p>
        </p:txBody>
      </p:sp>
    </p:spTree>
    <p:extLst>
      <p:ext uri="{BB962C8B-B14F-4D97-AF65-F5344CB8AC3E}">
        <p14:creationId xmlns:p14="http://schemas.microsoft.com/office/powerpoint/2010/main" val="1577528967"/>
      </p:ext>
    </p:extLst>
  </p:cSld>
  <p:clrMapOvr>
    <a:masterClrMapping/>
  </p:clrMapOvr>
  <p:transition spd="slow">
    <p:push dir="u"/>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FFDDF"/>
        </a:solidFill>
        <a:effectLst/>
      </p:bgPr>
    </p:bg>
    <p:spTree>
      <p:nvGrpSpPr>
        <p:cNvPr id="1" name=""/>
        <p:cNvGrpSpPr/>
        <p:nvPr/>
      </p:nvGrpSpPr>
      <p:grpSpPr>
        <a:xfrm>
          <a:off x="0" y="0"/>
          <a:ext cx="0" cy="0"/>
          <a:chOff x="0" y="0"/>
          <a:chExt cx="0" cy="0"/>
        </a:xfrm>
      </p:grpSpPr>
      <p:sp>
        <p:nvSpPr>
          <p:cNvPr id="15" name="Rectangle 14" descr="decoration"/>
          <p:cNvSpPr/>
          <p:nvPr/>
        </p:nvSpPr>
        <p:spPr>
          <a:xfrm>
            <a:off x="0" y="1256536"/>
            <a:ext cx="9144000" cy="647095"/>
          </a:xfrm>
          <a:prstGeom prst="rect">
            <a:avLst/>
          </a:prstGeom>
          <a:solidFill>
            <a:srgbClr val="9D002C"/>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a:solidFill>
                <a:prstClr val="black"/>
              </a:solidFill>
              <a:latin typeface="Calibri"/>
            </a:endParaRPr>
          </a:p>
        </p:txBody>
      </p:sp>
      <p:sp>
        <p:nvSpPr>
          <p:cNvPr id="8" name="TextBox 7"/>
          <p:cNvSpPr txBox="1"/>
          <p:nvPr/>
        </p:nvSpPr>
        <p:spPr>
          <a:xfrm>
            <a:off x="937846" y="2389625"/>
            <a:ext cx="7558594" cy="3139321"/>
          </a:xfrm>
          <a:prstGeom prst="rect">
            <a:avLst/>
          </a:prstGeom>
          <a:noFill/>
        </p:spPr>
        <p:txBody>
          <a:bodyPr wrap="square" rtlCol="0">
            <a:spAutoFit/>
          </a:bodyPr>
          <a:lstStyle/>
          <a:p>
            <a:pPr marL="256032" indent="-256032" defTabSz="457200">
              <a:spcBef>
                <a:spcPts val="600"/>
              </a:spcBef>
              <a:buClr>
                <a:srgbClr val="CE0037"/>
              </a:buClr>
              <a:buSzPct val="125000"/>
              <a:buFont typeface="Arial"/>
              <a:buChar char="•"/>
            </a:pPr>
            <a:r>
              <a:rPr lang="en-US" sz="2400" b="1" dirty="0">
                <a:solidFill>
                  <a:prstClr val="black"/>
                </a:solidFill>
                <a:latin typeface="Arial"/>
                <a:cs typeface="Arial"/>
              </a:rPr>
              <a:t>Innovative team approach</a:t>
            </a:r>
          </a:p>
          <a:p>
            <a:pPr marL="256032" indent="-256032" defTabSz="457200">
              <a:spcBef>
                <a:spcPts val="600"/>
              </a:spcBef>
              <a:buClr>
                <a:srgbClr val="CE0037"/>
              </a:buClr>
              <a:buSzPct val="125000"/>
              <a:buFont typeface="Arial"/>
              <a:buChar char="•"/>
            </a:pPr>
            <a:r>
              <a:rPr lang="en-US" sz="2400" b="1" dirty="0">
                <a:solidFill>
                  <a:prstClr val="black"/>
                </a:solidFill>
                <a:latin typeface="Arial"/>
                <a:cs typeface="Arial"/>
              </a:rPr>
              <a:t>Highly personalized services</a:t>
            </a:r>
          </a:p>
          <a:p>
            <a:pPr marL="256032" indent="-256032" defTabSz="457200">
              <a:spcBef>
                <a:spcPts val="600"/>
              </a:spcBef>
              <a:buClr>
                <a:srgbClr val="CE0037"/>
              </a:buClr>
              <a:buSzPct val="125000"/>
              <a:buFont typeface="Arial"/>
              <a:buChar char="•"/>
            </a:pPr>
            <a:r>
              <a:rPr lang="en-US" sz="2400" b="1" dirty="0">
                <a:solidFill>
                  <a:prstClr val="black"/>
                </a:solidFill>
                <a:latin typeface="Arial"/>
                <a:cs typeface="Arial"/>
              </a:rPr>
              <a:t>Eliminates obstacles</a:t>
            </a:r>
          </a:p>
          <a:p>
            <a:pPr marL="256032" indent="-256032" defTabSz="457200">
              <a:spcBef>
                <a:spcPts val="600"/>
              </a:spcBef>
              <a:buClr>
                <a:srgbClr val="CE0037"/>
              </a:buClr>
              <a:buSzPct val="125000"/>
              <a:buFont typeface="Arial"/>
              <a:buChar char="•"/>
            </a:pPr>
            <a:r>
              <a:rPr lang="en-US" sz="2400" b="1" dirty="0">
                <a:solidFill>
                  <a:prstClr val="black"/>
                </a:solidFill>
                <a:latin typeface="Arial"/>
                <a:cs typeface="Arial"/>
              </a:rPr>
              <a:t>Increases timely completion</a:t>
            </a:r>
          </a:p>
          <a:p>
            <a:pPr marL="256032" indent="-256032" defTabSz="457200">
              <a:spcBef>
                <a:spcPts val="600"/>
              </a:spcBef>
              <a:buClr>
                <a:srgbClr val="CE0037"/>
              </a:buClr>
              <a:buSzPct val="125000"/>
              <a:buFont typeface="Arial"/>
              <a:buChar char="•"/>
            </a:pPr>
            <a:r>
              <a:rPr lang="en-US" sz="2400" b="1" dirty="0">
                <a:solidFill>
                  <a:prstClr val="black"/>
                </a:solidFill>
                <a:latin typeface="Arial"/>
                <a:cs typeface="Arial"/>
              </a:rPr>
              <a:t>Collaboration across divisions</a:t>
            </a:r>
          </a:p>
          <a:p>
            <a:pPr marL="256032" indent="-256032" defTabSz="457200">
              <a:spcBef>
                <a:spcPts val="600"/>
              </a:spcBef>
              <a:buClr>
                <a:srgbClr val="CE0037"/>
              </a:buClr>
              <a:buSzPct val="125000"/>
              <a:buFont typeface="Arial"/>
              <a:buChar char="•"/>
            </a:pPr>
            <a:r>
              <a:rPr lang="en-US" sz="2400" b="1" dirty="0">
                <a:solidFill>
                  <a:prstClr val="black"/>
                </a:solidFill>
                <a:latin typeface="Arial"/>
                <a:cs typeface="Arial"/>
              </a:rPr>
              <a:t>Informs data driven decisions by discipline</a:t>
            </a:r>
          </a:p>
          <a:p>
            <a:pPr marL="256032" indent="-256032" defTabSz="457200">
              <a:spcBef>
                <a:spcPts val="600"/>
              </a:spcBef>
              <a:buClr>
                <a:srgbClr val="CE0037"/>
              </a:buClr>
              <a:buSzPct val="125000"/>
              <a:buFont typeface="Arial"/>
              <a:buChar char="•"/>
            </a:pPr>
            <a:r>
              <a:rPr lang="en-US" sz="2400" b="1" dirty="0">
                <a:solidFill>
                  <a:prstClr val="black"/>
                </a:solidFill>
                <a:latin typeface="Arial"/>
                <a:cs typeface="Arial"/>
              </a:rPr>
              <a:t>Creates a sense of belonging for the student</a:t>
            </a:r>
            <a:endParaRPr lang="en-US" sz="2400" b="1" dirty="0">
              <a:solidFill>
                <a:srgbClr val="CE0037"/>
              </a:solidFill>
              <a:latin typeface="Arial"/>
              <a:cs typeface="Arial"/>
            </a:endParaRPr>
          </a:p>
        </p:txBody>
      </p:sp>
      <p:sp>
        <p:nvSpPr>
          <p:cNvPr id="3" name="Title 2"/>
          <p:cNvSpPr>
            <a:spLocks noGrp="1"/>
          </p:cNvSpPr>
          <p:nvPr>
            <p:ph type="title"/>
          </p:nvPr>
        </p:nvSpPr>
        <p:spPr/>
        <p:txBody>
          <a:bodyPr/>
          <a:lstStyle/>
          <a:p>
            <a:r>
              <a:rPr lang="en-US" dirty="0" smtClean="0"/>
              <a:t>Academic Benefits</a:t>
            </a:r>
            <a:endParaRPr lang="en-US" dirty="0"/>
          </a:p>
        </p:txBody>
      </p:sp>
    </p:spTree>
    <p:extLst>
      <p:ext uri="{BB962C8B-B14F-4D97-AF65-F5344CB8AC3E}">
        <p14:creationId xmlns:p14="http://schemas.microsoft.com/office/powerpoint/2010/main" val="3721528617"/>
      </p:ext>
    </p:extLst>
  </p:cSld>
  <p:clrMapOvr>
    <a:masterClrMapping/>
  </p:clrMapOvr>
  <p:transition spd="slow">
    <p:push dir="u"/>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9D002C"/>
        </a:solidFill>
        <a:effectLst/>
      </p:bgPr>
    </p:bg>
    <p:spTree>
      <p:nvGrpSpPr>
        <p:cNvPr id="1" name=""/>
        <p:cNvGrpSpPr/>
        <p:nvPr/>
      </p:nvGrpSpPr>
      <p:grpSpPr>
        <a:xfrm>
          <a:off x="0" y="0"/>
          <a:ext cx="0" cy="0"/>
          <a:chOff x="0" y="0"/>
          <a:chExt cx="0" cy="0"/>
        </a:xfrm>
      </p:grpSpPr>
      <p:grpSp>
        <p:nvGrpSpPr>
          <p:cNvPr id="2" name="Group 1" descr="student services administrator"/>
          <p:cNvGrpSpPr/>
          <p:nvPr/>
        </p:nvGrpSpPr>
        <p:grpSpPr>
          <a:xfrm>
            <a:off x="0" y="1211340"/>
            <a:ext cx="5486400" cy="4789411"/>
            <a:chOff x="0" y="354089"/>
            <a:chExt cx="5486400" cy="4789411"/>
          </a:xfrm>
        </p:grpSpPr>
        <p:grpSp>
          <p:nvGrpSpPr>
            <p:cNvPr id="14" name="Group 13"/>
            <p:cNvGrpSpPr/>
            <p:nvPr/>
          </p:nvGrpSpPr>
          <p:grpSpPr>
            <a:xfrm>
              <a:off x="0" y="354089"/>
              <a:ext cx="5486400" cy="4789411"/>
              <a:chOff x="0" y="354089"/>
              <a:chExt cx="5486400" cy="4789411"/>
            </a:xfrm>
          </p:grpSpPr>
          <p:sp>
            <p:nvSpPr>
              <p:cNvPr id="3" name="Rectangle 2"/>
              <p:cNvSpPr/>
              <p:nvPr/>
            </p:nvSpPr>
            <p:spPr>
              <a:xfrm>
                <a:off x="0" y="1221619"/>
                <a:ext cx="5486400" cy="3921881"/>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pic>
            <p:nvPicPr>
              <p:cNvPr id="9" name="Picture 8" descr="headshot graphi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928" y="354089"/>
                <a:ext cx="1069824" cy="1069824"/>
              </a:xfrm>
              <a:prstGeom prst="rect">
                <a:avLst/>
              </a:prstGeom>
            </p:spPr>
          </p:pic>
        </p:grpSp>
        <p:sp>
          <p:nvSpPr>
            <p:cNvPr id="19" name="TextBox 18"/>
            <p:cNvSpPr txBox="1"/>
            <p:nvPr/>
          </p:nvSpPr>
          <p:spPr>
            <a:xfrm>
              <a:off x="0" y="1537966"/>
              <a:ext cx="1828800" cy="483722"/>
            </a:xfrm>
            <a:prstGeom prst="rect">
              <a:avLst/>
            </a:prstGeom>
            <a:noFill/>
          </p:spPr>
          <p:txBody>
            <a:bodyPr wrap="square" rtlCol="0">
              <a:spAutoFit/>
            </a:bodyPr>
            <a:lstStyle/>
            <a:p>
              <a:pPr algn="ctr" defTabSz="457200">
                <a:lnSpc>
                  <a:spcPct val="90000"/>
                </a:lnSpc>
              </a:pPr>
              <a:r>
                <a:rPr lang="en-US" sz="1400" b="1" dirty="0">
                  <a:solidFill>
                    <a:srgbClr val="9D002C"/>
                  </a:solidFill>
                  <a:latin typeface="Arial"/>
                  <a:cs typeface="Arial"/>
                </a:rPr>
                <a:t>Student Services Administrator</a:t>
              </a:r>
            </a:p>
          </p:txBody>
        </p:sp>
      </p:grpSp>
      <p:grpSp>
        <p:nvGrpSpPr>
          <p:cNvPr id="8" name="Group 7" descr="academic division"/>
          <p:cNvGrpSpPr/>
          <p:nvPr/>
        </p:nvGrpSpPr>
        <p:grpSpPr>
          <a:xfrm>
            <a:off x="1828800" y="1211340"/>
            <a:ext cx="5486400" cy="4789411"/>
            <a:chOff x="1828800" y="354089"/>
            <a:chExt cx="5486400" cy="4789411"/>
          </a:xfrm>
        </p:grpSpPr>
        <p:grpSp>
          <p:nvGrpSpPr>
            <p:cNvPr id="15" name="Group 14"/>
            <p:cNvGrpSpPr/>
            <p:nvPr/>
          </p:nvGrpSpPr>
          <p:grpSpPr>
            <a:xfrm>
              <a:off x="1828800" y="354089"/>
              <a:ext cx="5486400" cy="4789411"/>
              <a:chOff x="1828800" y="354089"/>
              <a:chExt cx="5486400" cy="4789411"/>
            </a:xfrm>
          </p:grpSpPr>
          <p:sp>
            <p:nvSpPr>
              <p:cNvPr id="4" name="Rectangle 3"/>
              <p:cNvSpPr/>
              <p:nvPr/>
            </p:nvSpPr>
            <p:spPr>
              <a:xfrm>
                <a:off x="1828800" y="1221619"/>
                <a:ext cx="5486400" cy="3921881"/>
              </a:xfrm>
              <a:prstGeom prst="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pic>
            <p:nvPicPr>
              <p:cNvPr id="10" name="Picture 9" descr="headshot graphic"/>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5891" y="354089"/>
                <a:ext cx="1069824" cy="1069824"/>
              </a:xfrm>
              <a:prstGeom prst="rect">
                <a:avLst/>
              </a:prstGeom>
            </p:spPr>
          </p:pic>
        </p:grpSp>
        <p:sp>
          <p:nvSpPr>
            <p:cNvPr id="20" name="TextBox 19"/>
            <p:cNvSpPr txBox="1"/>
            <p:nvPr/>
          </p:nvSpPr>
          <p:spPr>
            <a:xfrm>
              <a:off x="1828800" y="1441206"/>
              <a:ext cx="1828800" cy="871521"/>
            </a:xfrm>
            <a:prstGeom prst="rect">
              <a:avLst/>
            </a:prstGeom>
            <a:noFill/>
          </p:spPr>
          <p:txBody>
            <a:bodyPr wrap="square" rtlCol="0">
              <a:spAutoFit/>
            </a:bodyPr>
            <a:lstStyle/>
            <a:p>
              <a:pPr algn="ctr" defTabSz="457200">
                <a:lnSpc>
                  <a:spcPct val="90000"/>
                </a:lnSpc>
              </a:pPr>
              <a:r>
                <a:rPr lang="en-US" sz="1400" b="1" dirty="0">
                  <a:solidFill>
                    <a:srgbClr val="9D002C"/>
                  </a:solidFill>
                  <a:latin typeface="Arial"/>
                  <a:cs typeface="Arial"/>
                </a:rPr>
                <a:t>Academic</a:t>
              </a:r>
              <a:br>
                <a:rPr lang="en-US" sz="1400" b="1" dirty="0">
                  <a:solidFill>
                    <a:srgbClr val="9D002C"/>
                  </a:solidFill>
                  <a:latin typeface="Arial"/>
                  <a:cs typeface="Arial"/>
                </a:rPr>
              </a:br>
              <a:r>
                <a:rPr lang="en-US" sz="1400" b="1" dirty="0">
                  <a:solidFill>
                    <a:srgbClr val="9D002C"/>
                  </a:solidFill>
                  <a:latin typeface="Arial"/>
                  <a:cs typeface="Arial"/>
                </a:rPr>
                <a:t> Division Dean/Department</a:t>
              </a:r>
              <a:br>
                <a:rPr lang="en-US" sz="1400" b="1" dirty="0">
                  <a:solidFill>
                    <a:srgbClr val="9D002C"/>
                  </a:solidFill>
                  <a:latin typeface="Arial"/>
                  <a:cs typeface="Arial"/>
                </a:rPr>
              </a:br>
              <a:r>
                <a:rPr lang="en-US" sz="1400" b="1" dirty="0">
                  <a:solidFill>
                    <a:srgbClr val="9D002C"/>
                  </a:solidFill>
                  <a:latin typeface="Arial"/>
                  <a:cs typeface="Arial"/>
                </a:rPr>
                <a:t>Chair</a:t>
              </a:r>
            </a:p>
          </p:txBody>
        </p:sp>
      </p:grpSp>
      <p:grpSp>
        <p:nvGrpSpPr>
          <p:cNvPr id="29" name="Group 28" descr="intervention specialist"/>
          <p:cNvGrpSpPr/>
          <p:nvPr/>
        </p:nvGrpSpPr>
        <p:grpSpPr>
          <a:xfrm>
            <a:off x="3657600" y="1211340"/>
            <a:ext cx="5486400" cy="4789411"/>
            <a:chOff x="3657600" y="354089"/>
            <a:chExt cx="5486400" cy="4789411"/>
          </a:xfrm>
        </p:grpSpPr>
        <p:grpSp>
          <p:nvGrpSpPr>
            <p:cNvPr id="16" name="Group 15"/>
            <p:cNvGrpSpPr/>
            <p:nvPr/>
          </p:nvGrpSpPr>
          <p:grpSpPr>
            <a:xfrm>
              <a:off x="3657600" y="354089"/>
              <a:ext cx="5486400" cy="4789411"/>
              <a:chOff x="3657600" y="354089"/>
              <a:chExt cx="5486400" cy="4789411"/>
            </a:xfrm>
          </p:grpSpPr>
          <p:sp>
            <p:nvSpPr>
              <p:cNvPr id="5" name="Rectangle 4"/>
              <p:cNvSpPr/>
              <p:nvPr/>
            </p:nvSpPr>
            <p:spPr>
              <a:xfrm>
                <a:off x="3657600" y="1221619"/>
                <a:ext cx="5486400" cy="3921881"/>
              </a:xfrm>
              <a:prstGeom prst="rect">
                <a:avLst/>
              </a:prstGeom>
              <a:solidFill>
                <a:schemeClr val="tx1">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pic>
            <p:nvPicPr>
              <p:cNvPr id="11" name="Picture 10" descr="headsho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4368" y="354089"/>
                <a:ext cx="1069824" cy="1069824"/>
              </a:xfrm>
              <a:prstGeom prst="rect">
                <a:avLst/>
              </a:prstGeom>
            </p:spPr>
          </p:pic>
        </p:grpSp>
        <p:sp>
          <p:nvSpPr>
            <p:cNvPr id="21" name="TextBox 20"/>
            <p:cNvSpPr txBox="1"/>
            <p:nvPr/>
          </p:nvSpPr>
          <p:spPr>
            <a:xfrm>
              <a:off x="3657600" y="1537966"/>
              <a:ext cx="1828800" cy="483722"/>
            </a:xfrm>
            <a:prstGeom prst="rect">
              <a:avLst/>
            </a:prstGeom>
            <a:noFill/>
          </p:spPr>
          <p:txBody>
            <a:bodyPr wrap="square" rtlCol="0">
              <a:spAutoFit/>
            </a:bodyPr>
            <a:lstStyle/>
            <a:p>
              <a:pPr algn="ctr" defTabSz="457200">
                <a:lnSpc>
                  <a:spcPct val="90000"/>
                </a:lnSpc>
              </a:pPr>
              <a:r>
                <a:rPr lang="en-US" sz="1400" b="1" dirty="0">
                  <a:solidFill>
                    <a:srgbClr val="9D002C"/>
                  </a:solidFill>
                  <a:latin typeface="Arial"/>
                  <a:cs typeface="Arial"/>
                </a:rPr>
                <a:t>Intervention Specialist</a:t>
              </a:r>
            </a:p>
          </p:txBody>
        </p:sp>
      </p:grpSp>
      <p:grpSp>
        <p:nvGrpSpPr>
          <p:cNvPr id="30" name="Group 29" descr="counselor"/>
          <p:cNvGrpSpPr/>
          <p:nvPr/>
        </p:nvGrpSpPr>
        <p:grpSpPr>
          <a:xfrm>
            <a:off x="5486400" y="1211340"/>
            <a:ext cx="3711479" cy="4789411"/>
            <a:chOff x="5486399" y="354089"/>
            <a:chExt cx="3711479" cy="4789411"/>
          </a:xfrm>
        </p:grpSpPr>
        <p:grpSp>
          <p:nvGrpSpPr>
            <p:cNvPr id="17" name="Group 16"/>
            <p:cNvGrpSpPr/>
            <p:nvPr/>
          </p:nvGrpSpPr>
          <p:grpSpPr>
            <a:xfrm>
              <a:off x="5486399" y="354089"/>
              <a:ext cx="3711479" cy="4789411"/>
              <a:chOff x="5486399" y="354089"/>
              <a:chExt cx="3711479" cy="4789411"/>
            </a:xfrm>
          </p:grpSpPr>
          <p:sp>
            <p:nvSpPr>
              <p:cNvPr id="6" name="Rectangle 5"/>
              <p:cNvSpPr/>
              <p:nvPr/>
            </p:nvSpPr>
            <p:spPr>
              <a:xfrm>
                <a:off x="5486399" y="1221619"/>
                <a:ext cx="3711479" cy="3921881"/>
              </a:xfrm>
              <a:prstGeom prst="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pic>
            <p:nvPicPr>
              <p:cNvPr id="12" name="Picture 11" descr="headshot"/>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60748" y="354089"/>
                <a:ext cx="1069824" cy="1069824"/>
              </a:xfrm>
              <a:prstGeom prst="rect">
                <a:avLst/>
              </a:prstGeom>
            </p:spPr>
          </p:pic>
        </p:grpSp>
        <p:sp>
          <p:nvSpPr>
            <p:cNvPr id="22" name="TextBox 21"/>
            <p:cNvSpPr txBox="1"/>
            <p:nvPr/>
          </p:nvSpPr>
          <p:spPr>
            <a:xfrm>
              <a:off x="5486400" y="1634726"/>
              <a:ext cx="1828800" cy="289823"/>
            </a:xfrm>
            <a:prstGeom prst="rect">
              <a:avLst/>
            </a:prstGeom>
            <a:noFill/>
          </p:spPr>
          <p:txBody>
            <a:bodyPr wrap="square" rtlCol="0">
              <a:spAutoFit/>
            </a:bodyPr>
            <a:lstStyle/>
            <a:p>
              <a:pPr algn="ctr" defTabSz="457200">
                <a:lnSpc>
                  <a:spcPct val="90000"/>
                </a:lnSpc>
              </a:pPr>
              <a:r>
                <a:rPr lang="en-US" sz="1400" b="1" dirty="0">
                  <a:solidFill>
                    <a:srgbClr val="CE0037"/>
                  </a:solidFill>
                  <a:latin typeface="Arial"/>
                  <a:cs typeface="Arial"/>
                </a:rPr>
                <a:t>Counselor</a:t>
              </a:r>
            </a:p>
          </p:txBody>
        </p:sp>
      </p:grpSp>
      <p:grpSp>
        <p:nvGrpSpPr>
          <p:cNvPr id="31" name="Group 30" descr="financial aid specialist"/>
          <p:cNvGrpSpPr/>
          <p:nvPr/>
        </p:nvGrpSpPr>
        <p:grpSpPr>
          <a:xfrm>
            <a:off x="7315200" y="1211340"/>
            <a:ext cx="1828800" cy="4789411"/>
            <a:chOff x="7315200" y="354089"/>
            <a:chExt cx="1828800" cy="4789411"/>
          </a:xfrm>
        </p:grpSpPr>
        <p:grpSp>
          <p:nvGrpSpPr>
            <p:cNvPr id="18" name="Group 17"/>
            <p:cNvGrpSpPr/>
            <p:nvPr/>
          </p:nvGrpSpPr>
          <p:grpSpPr>
            <a:xfrm>
              <a:off x="7315200" y="354089"/>
              <a:ext cx="1828800" cy="4789411"/>
              <a:chOff x="7315200" y="354089"/>
              <a:chExt cx="1828800" cy="4789411"/>
            </a:xfrm>
          </p:grpSpPr>
          <p:sp>
            <p:nvSpPr>
              <p:cNvPr id="7" name="Rectangle 6"/>
              <p:cNvSpPr/>
              <p:nvPr/>
            </p:nvSpPr>
            <p:spPr>
              <a:xfrm>
                <a:off x="7315200" y="1221619"/>
                <a:ext cx="1828800" cy="3921881"/>
              </a:xfrm>
              <a:prstGeom prst="rect">
                <a:avLst/>
              </a:prstGeom>
              <a:solidFill>
                <a:srgbClr val="31313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pic>
            <p:nvPicPr>
              <p:cNvPr id="13" name="Picture 12" descr="headhot graphic"/>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90152" y="354089"/>
                <a:ext cx="1069824" cy="1069824"/>
              </a:xfrm>
              <a:prstGeom prst="rect">
                <a:avLst/>
              </a:prstGeom>
              <a:ln>
                <a:noFill/>
              </a:ln>
            </p:spPr>
          </p:pic>
        </p:grpSp>
        <p:sp>
          <p:nvSpPr>
            <p:cNvPr id="23" name="TextBox 22"/>
            <p:cNvSpPr txBox="1"/>
            <p:nvPr/>
          </p:nvSpPr>
          <p:spPr>
            <a:xfrm>
              <a:off x="7315200" y="1537966"/>
              <a:ext cx="1828800" cy="483722"/>
            </a:xfrm>
            <a:prstGeom prst="rect">
              <a:avLst/>
            </a:prstGeom>
            <a:noFill/>
          </p:spPr>
          <p:txBody>
            <a:bodyPr wrap="square" rtlCol="0">
              <a:spAutoFit/>
            </a:bodyPr>
            <a:lstStyle/>
            <a:p>
              <a:pPr algn="ctr" defTabSz="457200">
                <a:lnSpc>
                  <a:spcPct val="90000"/>
                </a:lnSpc>
              </a:pPr>
              <a:r>
                <a:rPr lang="en-US" sz="1400" b="1" dirty="0">
                  <a:solidFill>
                    <a:srgbClr val="CE0037"/>
                  </a:solidFill>
                  <a:latin typeface="Arial"/>
                  <a:cs typeface="Arial"/>
                </a:rPr>
                <a:t>Financial Aid </a:t>
              </a:r>
            </a:p>
            <a:p>
              <a:pPr algn="ctr" defTabSz="457200">
                <a:lnSpc>
                  <a:spcPct val="90000"/>
                </a:lnSpc>
              </a:pPr>
              <a:r>
                <a:rPr lang="en-US" sz="1400" b="1" dirty="0">
                  <a:solidFill>
                    <a:srgbClr val="CE0037"/>
                  </a:solidFill>
                  <a:latin typeface="Arial"/>
                  <a:cs typeface="Arial"/>
                </a:rPr>
                <a:t>Specialist</a:t>
              </a:r>
            </a:p>
          </p:txBody>
        </p:sp>
      </p:grpSp>
      <p:sp>
        <p:nvSpPr>
          <p:cNvPr id="24" name="TextBox 23"/>
          <p:cNvSpPr txBox="1"/>
          <p:nvPr/>
        </p:nvSpPr>
        <p:spPr>
          <a:xfrm>
            <a:off x="76382" y="2941614"/>
            <a:ext cx="5027811" cy="2267287"/>
          </a:xfrm>
          <a:prstGeom prst="rect">
            <a:avLst/>
          </a:prstGeom>
          <a:noFill/>
        </p:spPr>
        <p:txBody>
          <a:bodyPr wrap="square" rtlCol="0">
            <a:spAutoFit/>
          </a:bodyPr>
          <a:lstStyle/>
          <a:p>
            <a:pPr marL="137160" indent="-137160" defTabSz="457200">
              <a:lnSpc>
                <a:spcPct val="80000"/>
              </a:lnSpc>
              <a:spcBef>
                <a:spcPts val="400"/>
              </a:spcBef>
              <a:buClr>
                <a:srgbClr val="9D002C"/>
              </a:buClr>
              <a:buSzPct val="130000"/>
              <a:buFont typeface="Arial"/>
              <a:buChar char="•"/>
            </a:pPr>
            <a:r>
              <a:rPr lang="en-US" sz="2000" dirty="0">
                <a:solidFill>
                  <a:prstClr val="white"/>
                </a:solidFill>
                <a:latin typeface="Arial Narrow"/>
                <a:cs typeface="Arial"/>
              </a:rPr>
              <a:t>Liaison between Student Services and Instructional Services</a:t>
            </a:r>
          </a:p>
          <a:p>
            <a:pPr marL="137160" indent="-137160" defTabSz="457200">
              <a:lnSpc>
                <a:spcPct val="80000"/>
              </a:lnSpc>
              <a:spcBef>
                <a:spcPts val="400"/>
              </a:spcBef>
              <a:buClr>
                <a:srgbClr val="9D002C"/>
              </a:buClr>
              <a:buSzPct val="130000"/>
              <a:buFont typeface="Arial"/>
              <a:buChar char="•"/>
            </a:pPr>
            <a:r>
              <a:rPr lang="en-US" sz="2000" dirty="0">
                <a:solidFill>
                  <a:prstClr val="white"/>
                </a:solidFill>
                <a:latin typeface="Arial Narrow"/>
                <a:cs typeface="Arial"/>
              </a:rPr>
              <a:t>Provides leadership for Student Success Team</a:t>
            </a:r>
          </a:p>
          <a:p>
            <a:pPr marL="137160" indent="-137160" defTabSz="457200">
              <a:lnSpc>
                <a:spcPct val="80000"/>
              </a:lnSpc>
              <a:spcBef>
                <a:spcPts val="400"/>
              </a:spcBef>
              <a:buClr>
                <a:srgbClr val="9D002C"/>
              </a:buClr>
              <a:buSzPct val="130000"/>
              <a:buFont typeface="Arial"/>
              <a:buChar char="•"/>
            </a:pPr>
            <a:r>
              <a:rPr lang="en-US" sz="2000" dirty="0">
                <a:solidFill>
                  <a:prstClr val="white"/>
                </a:solidFill>
                <a:latin typeface="Arial Narrow"/>
                <a:cs typeface="Arial"/>
              </a:rPr>
              <a:t>Supports team leader </a:t>
            </a:r>
          </a:p>
          <a:p>
            <a:pPr marL="137160" indent="-137160" defTabSz="457200">
              <a:lnSpc>
                <a:spcPct val="80000"/>
              </a:lnSpc>
              <a:spcBef>
                <a:spcPts val="400"/>
              </a:spcBef>
              <a:buClr>
                <a:srgbClr val="9D002C"/>
              </a:buClr>
              <a:buSzPct val="130000"/>
              <a:buFont typeface="Arial"/>
              <a:buChar char="•"/>
            </a:pPr>
            <a:r>
              <a:rPr lang="en-US" sz="2000" dirty="0">
                <a:solidFill>
                  <a:prstClr val="white"/>
                </a:solidFill>
                <a:latin typeface="Arial Narrow"/>
                <a:cs typeface="Arial"/>
              </a:rPr>
              <a:t>Monitors the division data through the Student Success and Completion data dashboard </a:t>
            </a:r>
          </a:p>
          <a:p>
            <a:pPr marL="137160" indent="-137160" defTabSz="457200">
              <a:lnSpc>
                <a:spcPct val="80000"/>
              </a:lnSpc>
              <a:spcBef>
                <a:spcPts val="400"/>
              </a:spcBef>
              <a:buClr>
                <a:srgbClr val="9D002C"/>
              </a:buClr>
              <a:buSzPct val="130000"/>
              <a:buFont typeface="Arial"/>
              <a:buChar char="•"/>
            </a:pPr>
            <a:r>
              <a:rPr lang="en-US" sz="2000" dirty="0">
                <a:solidFill>
                  <a:prstClr val="white"/>
                </a:solidFill>
                <a:latin typeface="Arial Narrow"/>
                <a:cs typeface="Arial"/>
              </a:rPr>
              <a:t>Includes Academic Division Dean/Department Chair in Student Success Team meetings</a:t>
            </a:r>
          </a:p>
        </p:txBody>
      </p:sp>
      <p:sp>
        <p:nvSpPr>
          <p:cNvPr id="25" name="TextBox 24"/>
          <p:cNvSpPr txBox="1"/>
          <p:nvPr/>
        </p:nvSpPr>
        <p:spPr>
          <a:xfrm>
            <a:off x="1914252" y="3180221"/>
            <a:ext cx="5120778" cy="2215991"/>
          </a:xfrm>
          <a:prstGeom prst="rect">
            <a:avLst/>
          </a:prstGeom>
          <a:noFill/>
        </p:spPr>
        <p:txBody>
          <a:bodyPr wrap="square" rtlCol="0">
            <a:spAutoFit/>
          </a:bodyPr>
          <a:lstStyle/>
          <a:p>
            <a:pPr marL="137160" indent="-137160" defTabSz="457200">
              <a:lnSpc>
                <a:spcPct val="80000"/>
              </a:lnSpc>
              <a:spcBef>
                <a:spcPts val="400"/>
              </a:spcBef>
              <a:buClr>
                <a:srgbClr val="9D002C"/>
              </a:buClr>
              <a:buSzPct val="130000"/>
              <a:buFont typeface="Arial"/>
              <a:buChar char="•"/>
            </a:pPr>
            <a:r>
              <a:rPr lang="en-US" sz="2000" dirty="0">
                <a:solidFill>
                  <a:prstClr val="white"/>
                </a:solidFill>
                <a:latin typeface="Arial Narrow"/>
                <a:cs typeface="Arial"/>
              </a:rPr>
              <a:t>Liaison between Student Services and Instructional Services</a:t>
            </a:r>
          </a:p>
          <a:p>
            <a:pPr marL="137160" indent="-137160" defTabSz="457200">
              <a:lnSpc>
                <a:spcPct val="80000"/>
              </a:lnSpc>
              <a:spcBef>
                <a:spcPts val="400"/>
              </a:spcBef>
              <a:buClr>
                <a:srgbClr val="9D002C"/>
              </a:buClr>
              <a:buSzPct val="130000"/>
              <a:buFont typeface="Arial"/>
              <a:buChar char="•"/>
            </a:pPr>
            <a:r>
              <a:rPr lang="en-US" sz="2000" dirty="0">
                <a:solidFill>
                  <a:prstClr val="white"/>
                </a:solidFill>
                <a:latin typeface="Arial Narrow"/>
                <a:cs typeface="Arial"/>
              </a:rPr>
              <a:t>Provides updates regarding majors, classes, and division</a:t>
            </a:r>
          </a:p>
          <a:p>
            <a:pPr marL="137160" indent="-137160" defTabSz="457200">
              <a:lnSpc>
                <a:spcPct val="80000"/>
              </a:lnSpc>
              <a:spcBef>
                <a:spcPts val="400"/>
              </a:spcBef>
              <a:buClr>
                <a:srgbClr val="9D002C"/>
              </a:buClr>
              <a:buSzPct val="130000"/>
              <a:buFont typeface="Arial"/>
              <a:buChar char="•"/>
            </a:pPr>
            <a:r>
              <a:rPr lang="en-US" sz="2000" dirty="0">
                <a:solidFill>
                  <a:prstClr val="white"/>
                </a:solidFill>
                <a:latin typeface="Arial Narrow"/>
                <a:cs typeface="Arial"/>
              </a:rPr>
              <a:t>Includes Student Services team lead in all division meetings</a:t>
            </a:r>
          </a:p>
          <a:p>
            <a:pPr marL="137160" indent="-137160" defTabSz="457200">
              <a:lnSpc>
                <a:spcPct val="80000"/>
              </a:lnSpc>
              <a:spcBef>
                <a:spcPts val="400"/>
              </a:spcBef>
              <a:buClr>
                <a:srgbClr val="9D002C"/>
              </a:buClr>
              <a:buSzPct val="130000"/>
              <a:buFont typeface="Arial"/>
              <a:buChar char="•"/>
            </a:pPr>
            <a:r>
              <a:rPr lang="en-US" sz="2000" dirty="0">
                <a:solidFill>
                  <a:prstClr val="white"/>
                </a:solidFill>
                <a:latin typeface="Arial Narrow"/>
                <a:cs typeface="Arial"/>
              </a:rPr>
              <a:t>Coordinates with Student Services Administrator in identifying student needs for the division</a:t>
            </a:r>
          </a:p>
        </p:txBody>
      </p:sp>
      <p:sp>
        <p:nvSpPr>
          <p:cNvPr id="26" name="TextBox 25"/>
          <p:cNvSpPr txBox="1"/>
          <p:nvPr/>
        </p:nvSpPr>
        <p:spPr>
          <a:xfrm>
            <a:off x="3736347" y="2941613"/>
            <a:ext cx="5253714" cy="2523768"/>
          </a:xfrm>
          <a:prstGeom prst="rect">
            <a:avLst/>
          </a:prstGeom>
          <a:noFill/>
        </p:spPr>
        <p:txBody>
          <a:bodyPr wrap="square" rtlCol="0">
            <a:spAutoFit/>
          </a:bodyPr>
          <a:lstStyle/>
          <a:p>
            <a:pPr marL="137160" indent="-137160" defTabSz="457200">
              <a:lnSpc>
                <a:spcPct val="80000"/>
              </a:lnSpc>
              <a:spcBef>
                <a:spcPts val="400"/>
              </a:spcBef>
              <a:buClr>
                <a:srgbClr val="9D002C"/>
              </a:buClr>
              <a:buSzPct val="130000"/>
              <a:buFont typeface="Arial"/>
              <a:buChar char="•"/>
            </a:pPr>
            <a:r>
              <a:rPr lang="en-US" sz="2000" dirty="0">
                <a:solidFill>
                  <a:prstClr val="white"/>
                </a:solidFill>
                <a:latin typeface="Arial Narrow"/>
                <a:cs typeface="Arial"/>
              </a:rPr>
              <a:t>Directs students to academic support programs (tutor center, ETC, PASS)</a:t>
            </a:r>
          </a:p>
          <a:p>
            <a:pPr marL="137160" indent="-137160" defTabSz="457200">
              <a:lnSpc>
                <a:spcPct val="80000"/>
              </a:lnSpc>
              <a:spcBef>
                <a:spcPts val="400"/>
              </a:spcBef>
              <a:buClr>
                <a:srgbClr val="9D002C"/>
              </a:buClr>
              <a:buSzPct val="130000"/>
              <a:buFont typeface="Arial"/>
              <a:buChar char="•"/>
            </a:pPr>
            <a:r>
              <a:rPr lang="en-US" sz="2000" dirty="0">
                <a:solidFill>
                  <a:prstClr val="white"/>
                </a:solidFill>
                <a:latin typeface="Arial Narrow"/>
                <a:cs typeface="Arial"/>
              </a:rPr>
              <a:t>Provides students with strategies for academic success</a:t>
            </a:r>
          </a:p>
          <a:p>
            <a:pPr marL="137160" indent="-137160" defTabSz="457200">
              <a:lnSpc>
                <a:spcPct val="80000"/>
              </a:lnSpc>
              <a:spcBef>
                <a:spcPts val="400"/>
              </a:spcBef>
              <a:buClr>
                <a:srgbClr val="9D002C"/>
              </a:buClr>
              <a:buSzPct val="130000"/>
              <a:buFont typeface="Arial"/>
              <a:buChar char="•"/>
            </a:pPr>
            <a:r>
              <a:rPr lang="en-US" sz="2000" dirty="0">
                <a:solidFill>
                  <a:prstClr val="white"/>
                </a:solidFill>
                <a:latin typeface="Arial Narrow"/>
                <a:cs typeface="Arial"/>
              </a:rPr>
              <a:t>Tracks early alert</a:t>
            </a:r>
          </a:p>
          <a:p>
            <a:pPr marL="137160" indent="-137160" defTabSz="457200">
              <a:lnSpc>
                <a:spcPct val="80000"/>
              </a:lnSpc>
              <a:spcBef>
                <a:spcPts val="400"/>
              </a:spcBef>
              <a:buClr>
                <a:srgbClr val="9D002C"/>
              </a:buClr>
              <a:buSzPct val="130000"/>
              <a:buFont typeface="Arial"/>
              <a:buChar char="•"/>
            </a:pPr>
            <a:r>
              <a:rPr lang="en-US" sz="2000" dirty="0">
                <a:solidFill>
                  <a:prstClr val="white"/>
                </a:solidFill>
                <a:latin typeface="Arial Narrow"/>
                <a:cs typeface="Arial"/>
              </a:rPr>
              <a:t>Follows-up with students for making satisfactory academic progress</a:t>
            </a:r>
          </a:p>
          <a:p>
            <a:pPr marL="137160" indent="-137160" defTabSz="457200">
              <a:lnSpc>
                <a:spcPct val="80000"/>
              </a:lnSpc>
              <a:spcBef>
                <a:spcPts val="400"/>
              </a:spcBef>
              <a:buClr>
                <a:srgbClr val="9D002C"/>
              </a:buClr>
              <a:buSzPct val="130000"/>
              <a:buFont typeface="Arial"/>
              <a:buChar char="•"/>
            </a:pPr>
            <a:r>
              <a:rPr lang="en-US" sz="2000" dirty="0">
                <a:solidFill>
                  <a:prstClr val="white"/>
                </a:solidFill>
                <a:latin typeface="Arial Narrow"/>
                <a:cs typeface="Arial"/>
              </a:rPr>
              <a:t>Tracks and supports students in the library technology program</a:t>
            </a:r>
          </a:p>
        </p:txBody>
      </p:sp>
      <p:grpSp>
        <p:nvGrpSpPr>
          <p:cNvPr id="38" name="Group 37" descr="financial aid specialist duties"/>
          <p:cNvGrpSpPr/>
          <p:nvPr/>
        </p:nvGrpSpPr>
        <p:grpSpPr>
          <a:xfrm>
            <a:off x="3657602" y="2878938"/>
            <a:ext cx="5540277" cy="3121812"/>
            <a:chOff x="3657601" y="2021688"/>
            <a:chExt cx="5540277" cy="3121812"/>
          </a:xfrm>
        </p:grpSpPr>
        <p:sp>
          <p:nvSpPr>
            <p:cNvPr id="37" name="Rectangle 36"/>
            <p:cNvSpPr/>
            <p:nvPr/>
          </p:nvSpPr>
          <p:spPr>
            <a:xfrm>
              <a:off x="3657601" y="2021688"/>
              <a:ext cx="5540277" cy="3121812"/>
            </a:xfrm>
            <a:prstGeom prst="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27" name="TextBox 26"/>
            <p:cNvSpPr txBox="1"/>
            <p:nvPr/>
          </p:nvSpPr>
          <p:spPr>
            <a:xfrm>
              <a:off x="3902364" y="2084363"/>
              <a:ext cx="5087697" cy="1774845"/>
            </a:xfrm>
            <a:prstGeom prst="rect">
              <a:avLst/>
            </a:prstGeom>
            <a:noFill/>
          </p:spPr>
          <p:txBody>
            <a:bodyPr wrap="square" rtlCol="0">
              <a:spAutoFit/>
            </a:bodyPr>
            <a:lstStyle/>
            <a:p>
              <a:pPr marL="137160" indent="-137160" defTabSz="457200">
                <a:lnSpc>
                  <a:spcPct val="80000"/>
                </a:lnSpc>
                <a:spcBef>
                  <a:spcPts val="400"/>
                </a:spcBef>
                <a:buClr>
                  <a:srgbClr val="9D002C"/>
                </a:buClr>
                <a:buSzPct val="130000"/>
                <a:buFont typeface="Arial"/>
                <a:buChar char="•"/>
              </a:pPr>
              <a:r>
                <a:rPr lang="en-US" sz="2000" dirty="0">
                  <a:solidFill>
                    <a:prstClr val="white"/>
                  </a:solidFill>
                  <a:latin typeface="Arial Narrow"/>
                  <a:cs typeface="Arial"/>
                </a:rPr>
                <a:t>Creates student education plans</a:t>
              </a:r>
            </a:p>
            <a:p>
              <a:pPr marL="137160" indent="-137160" defTabSz="457200">
                <a:lnSpc>
                  <a:spcPct val="80000"/>
                </a:lnSpc>
                <a:spcBef>
                  <a:spcPts val="400"/>
                </a:spcBef>
                <a:buClr>
                  <a:srgbClr val="9D002C"/>
                </a:buClr>
                <a:buSzPct val="130000"/>
                <a:buFont typeface="Arial"/>
                <a:buChar char="•"/>
              </a:pPr>
              <a:r>
                <a:rPr lang="en-US" sz="2000" dirty="0">
                  <a:solidFill>
                    <a:prstClr val="white"/>
                  </a:solidFill>
                  <a:latin typeface="Arial Narrow"/>
                  <a:cs typeface="Arial"/>
                </a:rPr>
                <a:t>Provides major specific counseling</a:t>
              </a:r>
            </a:p>
            <a:p>
              <a:pPr marL="137160" indent="-137160" defTabSz="457200">
                <a:lnSpc>
                  <a:spcPct val="80000"/>
                </a:lnSpc>
                <a:spcBef>
                  <a:spcPts val="400"/>
                </a:spcBef>
                <a:buClr>
                  <a:srgbClr val="9D002C"/>
                </a:buClr>
                <a:buSzPct val="130000"/>
                <a:buFont typeface="Arial"/>
                <a:buChar char="•"/>
              </a:pPr>
              <a:r>
                <a:rPr lang="en-US" sz="2000" dirty="0">
                  <a:solidFill>
                    <a:prstClr val="white"/>
                  </a:solidFill>
                  <a:latin typeface="Arial Narrow"/>
                  <a:cs typeface="Arial"/>
                </a:rPr>
                <a:t>Establishes academic goals</a:t>
              </a:r>
            </a:p>
            <a:p>
              <a:pPr marL="137160" indent="-137160" defTabSz="457200">
                <a:lnSpc>
                  <a:spcPct val="80000"/>
                </a:lnSpc>
                <a:spcBef>
                  <a:spcPts val="400"/>
                </a:spcBef>
                <a:buClr>
                  <a:srgbClr val="9D002C"/>
                </a:buClr>
                <a:buSzPct val="130000"/>
                <a:buFont typeface="Arial"/>
                <a:buChar char="•"/>
              </a:pPr>
              <a:r>
                <a:rPr lang="en-US" sz="2000" dirty="0">
                  <a:solidFill>
                    <a:prstClr val="white"/>
                  </a:solidFill>
                  <a:latin typeface="Arial Narrow"/>
                  <a:cs typeface="Arial"/>
                </a:rPr>
                <a:t>Works closely with Intervention Specialist</a:t>
              </a:r>
            </a:p>
            <a:p>
              <a:pPr marL="137160" indent="-137160" defTabSz="457200">
                <a:lnSpc>
                  <a:spcPct val="80000"/>
                </a:lnSpc>
                <a:spcBef>
                  <a:spcPts val="400"/>
                </a:spcBef>
                <a:buClr>
                  <a:srgbClr val="9D002C"/>
                </a:buClr>
                <a:buSzPct val="130000"/>
                <a:buFont typeface="Arial"/>
                <a:buChar char="•"/>
              </a:pPr>
              <a:r>
                <a:rPr lang="en-US" sz="2000" dirty="0">
                  <a:solidFill>
                    <a:prstClr val="white"/>
                  </a:solidFill>
                  <a:latin typeface="Arial Narrow"/>
                  <a:cs typeface="Arial"/>
                </a:rPr>
                <a:t>Tracks student academic progress through Student Success and Completion data dashboard</a:t>
              </a:r>
            </a:p>
          </p:txBody>
        </p:sp>
      </p:grpSp>
      <p:grpSp>
        <p:nvGrpSpPr>
          <p:cNvPr id="34" name="Group 33" descr="counselor duties"/>
          <p:cNvGrpSpPr/>
          <p:nvPr/>
        </p:nvGrpSpPr>
        <p:grpSpPr>
          <a:xfrm>
            <a:off x="3657600" y="2914501"/>
            <a:ext cx="5540278" cy="3121812"/>
            <a:chOff x="3657600" y="2021689"/>
            <a:chExt cx="5540278" cy="3121812"/>
          </a:xfrm>
        </p:grpSpPr>
        <p:sp>
          <p:nvSpPr>
            <p:cNvPr id="35" name="Rectangle 34"/>
            <p:cNvSpPr/>
            <p:nvPr/>
          </p:nvSpPr>
          <p:spPr>
            <a:xfrm>
              <a:off x="3657600" y="2021689"/>
              <a:ext cx="5540278" cy="3121812"/>
            </a:xfrm>
            <a:prstGeom prst="rect">
              <a:avLst/>
            </a:prstGeom>
            <a:solidFill>
              <a:srgbClr val="31313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36" name="TextBox 35"/>
            <p:cNvSpPr txBox="1"/>
            <p:nvPr/>
          </p:nvSpPr>
          <p:spPr>
            <a:xfrm>
              <a:off x="3825394" y="2084363"/>
              <a:ext cx="5372484" cy="2513509"/>
            </a:xfrm>
            <a:prstGeom prst="rect">
              <a:avLst/>
            </a:prstGeom>
            <a:noFill/>
          </p:spPr>
          <p:txBody>
            <a:bodyPr wrap="square" rtlCol="0">
              <a:spAutoFit/>
            </a:bodyPr>
            <a:lstStyle/>
            <a:p>
              <a:pPr marL="137160" indent="-137160" defTabSz="457200">
                <a:lnSpc>
                  <a:spcPct val="80000"/>
                </a:lnSpc>
                <a:spcBef>
                  <a:spcPts val="400"/>
                </a:spcBef>
                <a:buClr>
                  <a:srgbClr val="9D002C"/>
                </a:buClr>
                <a:buSzPct val="130000"/>
                <a:buFont typeface="Arial"/>
                <a:buChar char="•"/>
              </a:pPr>
              <a:r>
                <a:rPr lang="en-US" sz="2000" dirty="0">
                  <a:solidFill>
                    <a:prstClr val="white"/>
                  </a:solidFill>
                  <a:latin typeface="Arial Narrow"/>
                  <a:cs typeface="Arial"/>
                </a:rPr>
                <a:t>Assists with FAFSA completion</a:t>
              </a:r>
            </a:p>
            <a:p>
              <a:pPr marL="137160" indent="-137160" defTabSz="457200">
                <a:lnSpc>
                  <a:spcPct val="80000"/>
                </a:lnSpc>
                <a:spcBef>
                  <a:spcPts val="400"/>
                </a:spcBef>
                <a:buClr>
                  <a:srgbClr val="9D002C"/>
                </a:buClr>
                <a:buSzPct val="130000"/>
                <a:buFont typeface="Arial"/>
                <a:buChar char="•"/>
              </a:pPr>
              <a:r>
                <a:rPr lang="en-US" sz="2000" dirty="0">
                  <a:solidFill>
                    <a:prstClr val="white"/>
                  </a:solidFill>
                  <a:latin typeface="Arial Narrow"/>
                  <a:cs typeface="Arial"/>
                </a:rPr>
                <a:t>Conducts short financial aid presentations during student success team workshops, events, etc.</a:t>
              </a:r>
            </a:p>
            <a:p>
              <a:pPr marL="137160" indent="-137160" defTabSz="457200">
                <a:lnSpc>
                  <a:spcPct val="80000"/>
                </a:lnSpc>
                <a:spcBef>
                  <a:spcPts val="400"/>
                </a:spcBef>
                <a:buClr>
                  <a:srgbClr val="9D002C"/>
                </a:buClr>
                <a:buSzPct val="130000"/>
                <a:buFont typeface="Arial"/>
                <a:buChar char="•"/>
              </a:pPr>
              <a:r>
                <a:rPr lang="en-US" sz="2000" dirty="0">
                  <a:solidFill>
                    <a:prstClr val="white"/>
                  </a:solidFill>
                  <a:latin typeface="Arial Narrow"/>
                  <a:cs typeface="Arial"/>
                </a:rPr>
                <a:t>Serves as a point of contact to other student success team members for financial aid questions</a:t>
              </a:r>
            </a:p>
            <a:p>
              <a:pPr marL="137160" indent="-137160" defTabSz="457200">
                <a:lnSpc>
                  <a:spcPct val="80000"/>
                </a:lnSpc>
                <a:spcBef>
                  <a:spcPts val="400"/>
                </a:spcBef>
                <a:buClr>
                  <a:srgbClr val="9D002C"/>
                </a:buClr>
                <a:buSzPct val="130000"/>
                <a:buFont typeface="Arial"/>
                <a:buChar char="•"/>
              </a:pPr>
              <a:r>
                <a:rPr lang="en-US" sz="2000" dirty="0">
                  <a:solidFill>
                    <a:prstClr val="white"/>
                  </a:solidFill>
                  <a:latin typeface="Arial Narrow"/>
                  <a:cs typeface="Arial"/>
                </a:rPr>
                <a:t>Monitors and identifies students on warning, disqualification, and exceeding max time frame on financial aid</a:t>
              </a:r>
            </a:p>
            <a:p>
              <a:pPr marL="137160" indent="-137160" defTabSz="457200">
                <a:lnSpc>
                  <a:spcPct val="80000"/>
                </a:lnSpc>
                <a:spcBef>
                  <a:spcPts val="400"/>
                </a:spcBef>
                <a:buClr>
                  <a:srgbClr val="9D002C"/>
                </a:buClr>
                <a:buSzPct val="130000"/>
                <a:buFont typeface="Arial"/>
                <a:buChar char="•"/>
              </a:pPr>
              <a:r>
                <a:rPr lang="en-US" sz="2000" dirty="0">
                  <a:solidFill>
                    <a:prstClr val="white"/>
                  </a:solidFill>
                  <a:latin typeface="Arial Narrow"/>
                  <a:cs typeface="Arial"/>
                </a:rPr>
                <a:t>Tracks incomplete FAFSA files</a:t>
              </a:r>
            </a:p>
          </p:txBody>
        </p:sp>
      </p:grpSp>
      <p:sp>
        <p:nvSpPr>
          <p:cNvPr id="28" name="Title 27"/>
          <p:cNvSpPr>
            <a:spLocks noGrp="1"/>
          </p:cNvSpPr>
          <p:nvPr>
            <p:ph type="title"/>
          </p:nvPr>
        </p:nvSpPr>
        <p:spPr/>
        <p:txBody>
          <a:bodyPr/>
          <a:lstStyle/>
          <a:p>
            <a:r>
              <a:rPr lang="en-US" dirty="0" smtClean="0"/>
              <a:t>Roles</a:t>
            </a:r>
            <a:endParaRPr lang="en-US" dirty="0"/>
          </a:p>
        </p:txBody>
      </p:sp>
    </p:spTree>
    <p:extLst>
      <p:ext uri="{BB962C8B-B14F-4D97-AF65-F5344CB8AC3E}">
        <p14:creationId xmlns:p14="http://schemas.microsoft.com/office/powerpoint/2010/main" val="6236893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24"/>
                                        </p:tgtEl>
                                      </p:cBhvr>
                                    </p:animEffect>
                                    <p:set>
                                      <p:cBhvr>
                                        <p:cTn id="17" dur="1" fill="hold">
                                          <p:stCondLst>
                                            <p:cond delay="499"/>
                                          </p:stCondLst>
                                        </p:cTn>
                                        <p:tgtEl>
                                          <p:spTgt spid="24"/>
                                        </p:tgtEl>
                                        <p:attrNameLst>
                                          <p:attrName>style.visibility</p:attrName>
                                        </p:attrNameLst>
                                      </p:cBhvr>
                                      <p:to>
                                        <p:strVal val="hidden"/>
                                      </p:to>
                                    </p:set>
                                  </p:childTnLst>
                                </p:cTn>
                              </p:par>
                            </p:childTnLst>
                          </p:cTn>
                        </p:par>
                        <p:par>
                          <p:cTn id="18" fill="hold">
                            <p:stCondLst>
                              <p:cond delay="500"/>
                            </p:stCondLst>
                            <p:childTnLst>
                              <p:par>
                                <p:cTn id="19" presetID="2" presetClass="entr" presetSubtype="4"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25"/>
                                        </p:tgtEl>
                                      </p:cBhvr>
                                    </p:animEffect>
                                    <p:set>
                                      <p:cBhvr>
                                        <p:cTn id="31" dur="1" fill="hold">
                                          <p:stCondLst>
                                            <p:cond delay="499"/>
                                          </p:stCondLst>
                                        </p:cTn>
                                        <p:tgtEl>
                                          <p:spTgt spid="25"/>
                                        </p:tgtEl>
                                        <p:attrNameLst>
                                          <p:attrName>style.visibility</p:attrName>
                                        </p:attrNameLst>
                                      </p:cBhvr>
                                      <p:to>
                                        <p:strVal val="hidden"/>
                                      </p:to>
                                    </p:set>
                                  </p:childTnLst>
                                </p:cTn>
                              </p:par>
                            </p:childTnLst>
                          </p:cTn>
                        </p:par>
                        <p:par>
                          <p:cTn id="32" fill="hold">
                            <p:stCondLst>
                              <p:cond delay="500"/>
                            </p:stCondLst>
                            <p:childTnLst>
                              <p:par>
                                <p:cTn id="33" presetID="2" presetClass="entr" presetSubtype="4"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500" fill="hold"/>
                                        <p:tgtEl>
                                          <p:spTgt spid="29"/>
                                        </p:tgtEl>
                                        <p:attrNameLst>
                                          <p:attrName>ppt_x</p:attrName>
                                        </p:attrNameLst>
                                      </p:cBhvr>
                                      <p:tavLst>
                                        <p:tav tm="0">
                                          <p:val>
                                            <p:strVal val="#ppt_x"/>
                                          </p:val>
                                        </p:tav>
                                        <p:tav tm="100000">
                                          <p:val>
                                            <p:strVal val="#ppt_x"/>
                                          </p:val>
                                        </p:tav>
                                      </p:tavLst>
                                    </p:anim>
                                    <p:anim calcmode="lin" valueType="num">
                                      <p:cBhvr additive="base">
                                        <p:cTn id="36" dur="500" fill="hold"/>
                                        <p:tgtEl>
                                          <p:spTgt spid="29"/>
                                        </p:tgtEl>
                                        <p:attrNameLst>
                                          <p:attrName>ppt_y</p:attrName>
                                        </p:attrNameLst>
                                      </p:cBhvr>
                                      <p:tavLst>
                                        <p:tav tm="0">
                                          <p:val>
                                            <p:strVal val="1+#ppt_h/2"/>
                                          </p:val>
                                        </p:tav>
                                        <p:tav tm="100000">
                                          <p:val>
                                            <p:strVal val="#ppt_y"/>
                                          </p:val>
                                        </p:tav>
                                      </p:tavLst>
                                    </p:anim>
                                  </p:childTnLst>
                                </p:cTn>
                              </p:par>
                            </p:childTnLst>
                          </p:cTn>
                        </p:par>
                        <p:par>
                          <p:cTn id="37" fill="hold">
                            <p:stCondLst>
                              <p:cond delay="1000"/>
                            </p:stCondLst>
                            <p:childTnLst>
                              <p:par>
                                <p:cTn id="38" presetID="10"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26"/>
                                        </p:tgtEl>
                                      </p:cBhvr>
                                    </p:animEffect>
                                    <p:set>
                                      <p:cBhvr>
                                        <p:cTn id="45" dur="1" fill="hold">
                                          <p:stCondLst>
                                            <p:cond delay="499"/>
                                          </p:stCondLst>
                                        </p:cTn>
                                        <p:tgtEl>
                                          <p:spTgt spid="26"/>
                                        </p:tgtEl>
                                        <p:attrNameLst>
                                          <p:attrName>style.visibility</p:attrName>
                                        </p:attrNameLst>
                                      </p:cBhvr>
                                      <p:to>
                                        <p:strVal val="hidden"/>
                                      </p:to>
                                    </p:set>
                                  </p:childTnLst>
                                </p:cTn>
                              </p:par>
                            </p:childTnLst>
                          </p:cTn>
                        </p:par>
                        <p:par>
                          <p:cTn id="46" fill="hold">
                            <p:stCondLst>
                              <p:cond delay="500"/>
                            </p:stCondLst>
                            <p:childTnLst>
                              <p:par>
                                <p:cTn id="47" presetID="2" presetClass="entr" presetSubtype="4"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additive="base">
                                        <p:cTn id="49" dur="500" fill="hold"/>
                                        <p:tgtEl>
                                          <p:spTgt spid="30"/>
                                        </p:tgtEl>
                                        <p:attrNameLst>
                                          <p:attrName>ppt_x</p:attrName>
                                        </p:attrNameLst>
                                      </p:cBhvr>
                                      <p:tavLst>
                                        <p:tav tm="0">
                                          <p:val>
                                            <p:strVal val="#ppt_x"/>
                                          </p:val>
                                        </p:tav>
                                        <p:tav tm="100000">
                                          <p:val>
                                            <p:strVal val="#ppt_x"/>
                                          </p:val>
                                        </p:tav>
                                      </p:tavLst>
                                    </p:anim>
                                    <p:anim calcmode="lin" valueType="num">
                                      <p:cBhvr additive="base">
                                        <p:cTn id="50" dur="500" fill="hold"/>
                                        <p:tgtEl>
                                          <p:spTgt spid="30"/>
                                        </p:tgtEl>
                                        <p:attrNameLst>
                                          <p:attrName>ppt_y</p:attrName>
                                        </p:attrNameLst>
                                      </p:cBhvr>
                                      <p:tavLst>
                                        <p:tav tm="0">
                                          <p:val>
                                            <p:strVal val="1+#ppt_h/2"/>
                                          </p:val>
                                        </p:tav>
                                        <p:tav tm="100000">
                                          <p:val>
                                            <p:strVal val="#ppt_y"/>
                                          </p:val>
                                        </p:tav>
                                      </p:tavLst>
                                    </p:anim>
                                  </p:childTnLst>
                                </p:cTn>
                              </p:par>
                            </p:childTnLst>
                          </p:cTn>
                        </p:par>
                        <p:par>
                          <p:cTn id="51" fill="hold">
                            <p:stCondLst>
                              <p:cond delay="1000"/>
                            </p:stCondLst>
                            <p:childTnLst>
                              <p:par>
                                <p:cTn id="52" presetID="10" presetClass="entr" presetSubtype="0" fill="hold"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500"/>
                                        <p:tgtEl>
                                          <p:spTgt spid="38"/>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38"/>
                                        </p:tgtEl>
                                      </p:cBhvr>
                                    </p:animEffect>
                                    <p:set>
                                      <p:cBhvr>
                                        <p:cTn id="59" dur="1" fill="hold">
                                          <p:stCondLst>
                                            <p:cond delay="499"/>
                                          </p:stCondLst>
                                        </p:cTn>
                                        <p:tgtEl>
                                          <p:spTgt spid="38"/>
                                        </p:tgtEl>
                                        <p:attrNameLst>
                                          <p:attrName>style.visibility</p:attrName>
                                        </p:attrNameLst>
                                      </p:cBhvr>
                                      <p:to>
                                        <p:strVal val="hidden"/>
                                      </p:to>
                                    </p:set>
                                  </p:childTnLst>
                                </p:cTn>
                              </p:par>
                            </p:childTnLst>
                          </p:cTn>
                        </p:par>
                        <p:par>
                          <p:cTn id="60" fill="hold">
                            <p:stCondLst>
                              <p:cond delay="500"/>
                            </p:stCondLst>
                            <p:childTnLst>
                              <p:par>
                                <p:cTn id="61" presetID="2" presetClass="entr" presetSubtype="4"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additive="base">
                                        <p:cTn id="63" dur="500" fill="hold"/>
                                        <p:tgtEl>
                                          <p:spTgt spid="31"/>
                                        </p:tgtEl>
                                        <p:attrNameLst>
                                          <p:attrName>ppt_x</p:attrName>
                                        </p:attrNameLst>
                                      </p:cBhvr>
                                      <p:tavLst>
                                        <p:tav tm="0">
                                          <p:val>
                                            <p:strVal val="#ppt_x"/>
                                          </p:val>
                                        </p:tav>
                                        <p:tav tm="100000">
                                          <p:val>
                                            <p:strVal val="#ppt_x"/>
                                          </p:val>
                                        </p:tav>
                                      </p:tavLst>
                                    </p:anim>
                                    <p:anim calcmode="lin" valueType="num">
                                      <p:cBhvr additive="base">
                                        <p:cTn id="64" dur="500" fill="hold"/>
                                        <p:tgtEl>
                                          <p:spTgt spid="31"/>
                                        </p:tgtEl>
                                        <p:attrNameLst>
                                          <p:attrName>ppt_y</p:attrName>
                                        </p:attrNameLst>
                                      </p:cBhvr>
                                      <p:tavLst>
                                        <p:tav tm="0">
                                          <p:val>
                                            <p:strVal val="1+#ppt_h/2"/>
                                          </p:val>
                                        </p:tav>
                                        <p:tav tm="100000">
                                          <p:val>
                                            <p:strVal val="#ppt_y"/>
                                          </p:val>
                                        </p:tav>
                                      </p:tavLst>
                                    </p:anim>
                                  </p:childTnLst>
                                </p:cTn>
                              </p:par>
                            </p:childTnLst>
                          </p:cTn>
                        </p:par>
                        <p:par>
                          <p:cTn id="65" fill="hold">
                            <p:stCondLst>
                              <p:cond delay="1000"/>
                            </p:stCondLst>
                            <p:childTnLst>
                              <p:par>
                                <p:cTn id="66" presetID="10" presetClass="entr" presetSubtype="0" fill="hold" nodeType="after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fade">
                                      <p:cBhvr>
                                        <p:cTn id="6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P spid="25" grpId="0"/>
      <p:bldP spid="25" grpId="1"/>
      <p:bldP spid="26" grpId="0"/>
      <p:bldP spid="26" grpId="1"/>
    </p:bld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FFDDF"/>
        </a:solidFill>
        <a:effectLst/>
      </p:bgPr>
    </p:bg>
    <p:spTree>
      <p:nvGrpSpPr>
        <p:cNvPr id="1" name=""/>
        <p:cNvGrpSpPr/>
        <p:nvPr/>
      </p:nvGrpSpPr>
      <p:grpSpPr>
        <a:xfrm>
          <a:off x="0" y="0"/>
          <a:ext cx="0" cy="0"/>
          <a:chOff x="0" y="0"/>
          <a:chExt cx="0" cy="0"/>
        </a:xfrm>
      </p:grpSpPr>
      <p:sp>
        <p:nvSpPr>
          <p:cNvPr id="9" name="Rectangle 8" descr="decoration"/>
          <p:cNvSpPr/>
          <p:nvPr/>
        </p:nvSpPr>
        <p:spPr>
          <a:xfrm>
            <a:off x="0" y="5562298"/>
            <a:ext cx="9144000" cy="438453"/>
          </a:xfrm>
          <a:prstGeom prst="rect">
            <a:avLst/>
          </a:prstGeom>
          <a:solidFill>
            <a:srgbClr val="CE0037"/>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a:solidFill>
                <a:prstClr val="black"/>
              </a:solidFill>
              <a:latin typeface="Calibri"/>
            </a:endParaRPr>
          </a:p>
        </p:txBody>
      </p:sp>
      <p:grpSp>
        <p:nvGrpSpPr>
          <p:cNvPr id="13" name="Group 12" descr="Your major"/>
          <p:cNvGrpSpPr/>
          <p:nvPr/>
        </p:nvGrpSpPr>
        <p:grpSpPr>
          <a:xfrm>
            <a:off x="0" y="3251009"/>
            <a:ext cx="9144000" cy="2575688"/>
            <a:chOff x="0" y="2393759"/>
            <a:chExt cx="9144000" cy="2575688"/>
          </a:xfrm>
        </p:grpSpPr>
        <p:sp>
          <p:nvSpPr>
            <p:cNvPr id="10" name="Rectangle 9"/>
            <p:cNvSpPr/>
            <p:nvPr/>
          </p:nvSpPr>
          <p:spPr>
            <a:xfrm>
              <a:off x="0" y="2393759"/>
              <a:ext cx="9144000" cy="2341224"/>
            </a:xfrm>
            <a:prstGeom prst="rect">
              <a:avLst/>
            </a:prstGeom>
            <a:solidFill>
              <a:schemeClr val="bg1">
                <a:lumMod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a:solidFill>
                  <a:prstClr val="black"/>
                </a:solidFill>
                <a:latin typeface="Calibri"/>
              </a:endParaRPr>
            </a:p>
          </p:txBody>
        </p:sp>
        <p:sp>
          <p:nvSpPr>
            <p:cNvPr id="2" name="Isosceles Triangle 1"/>
            <p:cNvSpPr/>
            <p:nvPr/>
          </p:nvSpPr>
          <p:spPr>
            <a:xfrm rot="10800000">
              <a:off x="4210538" y="4607985"/>
              <a:ext cx="722923" cy="361462"/>
            </a:xfrm>
            <a:prstGeom prst="triangle">
              <a:avLst/>
            </a:prstGeom>
            <a:solidFill>
              <a:schemeClr val="bg1">
                <a:lumMod val="50000"/>
              </a:schemeClr>
            </a:solidFill>
            <a:ln>
              <a:noFill/>
            </a:ln>
            <a:effectLst/>
          </p:spPr>
          <p:style>
            <a:lnRef idx="3">
              <a:schemeClr val="lt1"/>
            </a:lnRef>
            <a:fillRef idx="1">
              <a:schemeClr val="accent2"/>
            </a:fillRef>
            <a:effectRef idx="1">
              <a:schemeClr val="accent2"/>
            </a:effectRef>
            <a:fontRef idx="minor">
              <a:schemeClr val="lt1"/>
            </a:fontRef>
          </p:style>
          <p:txBody>
            <a:bodyPr rtlCol="0" anchor="ctr"/>
            <a:lstStyle/>
            <a:p>
              <a:pPr algn="ctr" defTabSz="457200"/>
              <a:endParaRPr lang="en-US">
                <a:solidFill>
                  <a:prstClr val="white"/>
                </a:solidFill>
                <a:latin typeface="Calibri"/>
              </a:endParaRPr>
            </a:p>
          </p:txBody>
        </p:sp>
      </p:grpSp>
      <p:pic>
        <p:nvPicPr>
          <p:cNvPr id="12" name="Picture 11" descr="studen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7470" y="1052123"/>
            <a:ext cx="3737404" cy="3317976"/>
          </a:xfrm>
          <a:prstGeom prst="rect">
            <a:avLst/>
          </a:prstGeom>
        </p:spPr>
      </p:pic>
      <p:sp>
        <p:nvSpPr>
          <p:cNvPr id="3" name="Title 2"/>
          <p:cNvSpPr>
            <a:spLocks noGrp="1"/>
          </p:cNvSpPr>
          <p:nvPr>
            <p:ph type="title"/>
          </p:nvPr>
        </p:nvSpPr>
        <p:spPr/>
        <p:txBody>
          <a:bodyPr/>
          <a:lstStyle/>
          <a:p>
            <a:r>
              <a:rPr lang="en-US" dirty="0" smtClean="0"/>
              <a:t>Your Major</a:t>
            </a:r>
            <a:endParaRPr lang="en-US" dirty="0"/>
          </a:p>
        </p:txBody>
      </p:sp>
    </p:spTree>
    <p:extLst>
      <p:ext uri="{BB962C8B-B14F-4D97-AF65-F5344CB8AC3E}">
        <p14:creationId xmlns:p14="http://schemas.microsoft.com/office/powerpoint/2010/main" val="110468535"/>
      </p:ext>
    </p:extLst>
  </p:cSld>
  <p:clrMapOvr>
    <a:masterClrMapping/>
  </p:clrMapOvr>
  <p:transition spd="slow">
    <p:push dir="u"/>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E0037"/>
        </a:solidFill>
        <a:effectLst/>
      </p:bgPr>
    </p:bg>
    <p:spTree>
      <p:nvGrpSpPr>
        <p:cNvPr id="1" name=""/>
        <p:cNvGrpSpPr/>
        <p:nvPr/>
      </p:nvGrpSpPr>
      <p:grpSpPr>
        <a:xfrm>
          <a:off x="0" y="0"/>
          <a:ext cx="0" cy="0"/>
          <a:chOff x="0" y="0"/>
          <a:chExt cx="0" cy="0"/>
        </a:xfrm>
      </p:grpSpPr>
      <p:sp>
        <p:nvSpPr>
          <p:cNvPr id="9" name="TextBox 8"/>
          <p:cNvSpPr txBox="1"/>
          <p:nvPr/>
        </p:nvSpPr>
        <p:spPr>
          <a:xfrm>
            <a:off x="1611923" y="1925165"/>
            <a:ext cx="5920154" cy="3919535"/>
          </a:xfrm>
          <a:prstGeom prst="rect">
            <a:avLst/>
          </a:prstGeom>
          <a:noFill/>
          <a:ln>
            <a:noFill/>
          </a:ln>
        </p:spPr>
        <p:txBody>
          <a:bodyPr wrap="square" rtlCol="0">
            <a:spAutoFit/>
          </a:bodyPr>
          <a:lstStyle/>
          <a:p>
            <a:pPr algn="ctr" defTabSz="457200">
              <a:lnSpc>
                <a:spcPct val="85000"/>
              </a:lnSpc>
            </a:pPr>
            <a:r>
              <a:rPr lang="en-US" sz="2000" dirty="0">
                <a:solidFill>
                  <a:prstClr val="white"/>
                </a:solidFill>
                <a:latin typeface="Arial"/>
                <a:cs typeface="Arial"/>
              </a:rPr>
              <a:t>Allied Health, Physical Education, and Athletics</a:t>
            </a:r>
          </a:p>
          <a:p>
            <a:pPr algn="ctr" defTabSz="457200">
              <a:lnSpc>
                <a:spcPct val="85000"/>
              </a:lnSpc>
            </a:pPr>
            <a:r>
              <a:rPr lang="en-US" sz="1400" dirty="0">
                <a:solidFill>
                  <a:srgbClr val="313132"/>
                </a:solidFill>
                <a:latin typeface="Arial"/>
                <a:cs typeface="Arial"/>
              </a:rPr>
              <a:t>•</a:t>
            </a:r>
          </a:p>
          <a:p>
            <a:pPr algn="ctr" defTabSz="457200">
              <a:lnSpc>
                <a:spcPct val="85000"/>
              </a:lnSpc>
            </a:pPr>
            <a:r>
              <a:rPr lang="en-US" sz="2000" dirty="0">
                <a:solidFill>
                  <a:prstClr val="white"/>
                </a:solidFill>
                <a:latin typeface="Arial"/>
                <a:cs typeface="Arial"/>
              </a:rPr>
              <a:t>Applied Technology</a:t>
            </a:r>
          </a:p>
          <a:p>
            <a:pPr algn="ctr" defTabSz="457200">
              <a:lnSpc>
                <a:spcPct val="85000"/>
              </a:lnSpc>
            </a:pPr>
            <a:r>
              <a:rPr lang="en-US" sz="1400" dirty="0">
                <a:solidFill>
                  <a:srgbClr val="313132"/>
                </a:solidFill>
                <a:latin typeface="Arial"/>
                <a:cs typeface="Arial"/>
              </a:rPr>
              <a:t>•</a:t>
            </a:r>
          </a:p>
          <a:p>
            <a:pPr algn="ctr" defTabSz="457200">
              <a:lnSpc>
                <a:spcPct val="85000"/>
              </a:lnSpc>
            </a:pPr>
            <a:r>
              <a:rPr lang="en-US" sz="2000" dirty="0">
                <a:solidFill>
                  <a:prstClr val="white"/>
                </a:solidFill>
                <a:latin typeface="Arial"/>
                <a:cs typeface="Arial"/>
              </a:rPr>
              <a:t>Business Education</a:t>
            </a:r>
          </a:p>
          <a:p>
            <a:pPr algn="ctr" defTabSz="457200">
              <a:lnSpc>
                <a:spcPct val="85000"/>
              </a:lnSpc>
            </a:pPr>
            <a:r>
              <a:rPr lang="en-US" sz="1400" dirty="0">
                <a:solidFill>
                  <a:srgbClr val="313132"/>
                </a:solidFill>
                <a:latin typeface="Arial"/>
                <a:cs typeface="Arial"/>
              </a:rPr>
              <a:t>•</a:t>
            </a:r>
          </a:p>
          <a:p>
            <a:pPr algn="ctr" defTabSz="457200">
              <a:lnSpc>
                <a:spcPct val="85000"/>
              </a:lnSpc>
            </a:pPr>
            <a:r>
              <a:rPr lang="en-US" sz="2000" dirty="0">
                <a:solidFill>
                  <a:prstClr val="white"/>
                </a:solidFill>
                <a:latin typeface="Arial"/>
                <a:cs typeface="Arial"/>
              </a:rPr>
              <a:t>Career Technology</a:t>
            </a:r>
          </a:p>
          <a:p>
            <a:pPr algn="ctr" defTabSz="457200">
              <a:lnSpc>
                <a:spcPct val="85000"/>
              </a:lnSpc>
            </a:pPr>
            <a:r>
              <a:rPr lang="en-US" sz="1400" dirty="0">
                <a:solidFill>
                  <a:srgbClr val="313132"/>
                </a:solidFill>
                <a:latin typeface="Arial"/>
                <a:cs typeface="Arial"/>
              </a:rPr>
              <a:t>•</a:t>
            </a:r>
          </a:p>
          <a:p>
            <a:pPr algn="ctr" defTabSz="457200">
              <a:lnSpc>
                <a:spcPct val="85000"/>
              </a:lnSpc>
            </a:pPr>
            <a:r>
              <a:rPr lang="en-US" sz="2000" dirty="0">
                <a:solidFill>
                  <a:prstClr val="white"/>
                </a:solidFill>
                <a:latin typeface="Arial"/>
                <a:cs typeface="Arial"/>
              </a:rPr>
              <a:t>Fine, Performing, and Communication Arts</a:t>
            </a:r>
          </a:p>
          <a:p>
            <a:pPr algn="ctr" defTabSz="457200">
              <a:lnSpc>
                <a:spcPct val="85000"/>
              </a:lnSpc>
            </a:pPr>
            <a:r>
              <a:rPr lang="en-US" sz="1400" dirty="0">
                <a:solidFill>
                  <a:srgbClr val="313132"/>
                </a:solidFill>
                <a:latin typeface="Arial"/>
                <a:cs typeface="Arial"/>
              </a:rPr>
              <a:t>•</a:t>
            </a:r>
          </a:p>
          <a:p>
            <a:pPr algn="ctr" defTabSz="457200">
              <a:lnSpc>
                <a:spcPct val="85000"/>
              </a:lnSpc>
            </a:pPr>
            <a:r>
              <a:rPr lang="en-US" sz="2000" dirty="0">
                <a:solidFill>
                  <a:prstClr val="white"/>
                </a:solidFill>
                <a:latin typeface="Arial"/>
                <a:cs typeface="Arial"/>
              </a:rPr>
              <a:t>Humanities</a:t>
            </a:r>
          </a:p>
          <a:p>
            <a:pPr algn="ctr" defTabSz="457200">
              <a:lnSpc>
                <a:spcPct val="85000"/>
              </a:lnSpc>
            </a:pPr>
            <a:r>
              <a:rPr lang="en-US" sz="1400" dirty="0">
                <a:solidFill>
                  <a:srgbClr val="313132"/>
                </a:solidFill>
                <a:latin typeface="Arial"/>
                <a:cs typeface="Arial"/>
              </a:rPr>
              <a:t>•</a:t>
            </a:r>
          </a:p>
          <a:p>
            <a:pPr algn="ctr" defTabSz="457200">
              <a:lnSpc>
                <a:spcPct val="85000"/>
              </a:lnSpc>
            </a:pPr>
            <a:r>
              <a:rPr lang="en-US" sz="2000" dirty="0">
                <a:solidFill>
                  <a:prstClr val="white"/>
                </a:solidFill>
                <a:latin typeface="Arial"/>
                <a:cs typeface="Arial"/>
              </a:rPr>
              <a:t>Library &amp; Student Learning Support Services</a:t>
            </a:r>
          </a:p>
          <a:p>
            <a:pPr algn="ctr" defTabSz="457200">
              <a:lnSpc>
                <a:spcPct val="85000"/>
              </a:lnSpc>
            </a:pPr>
            <a:r>
              <a:rPr lang="en-US" sz="1400" dirty="0">
                <a:solidFill>
                  <a:srgbClr val="313132"/>
                </a:solidFill>
                <a:latin typeface="Arial"/>
                <a:cs typeface="Arial"/>
              </a:rPr>
              <a:t>•</a:t>
            </a:r>
          </a:p>
          <a:p>
            <a:pPr algn="ctr" defTabSz="457200">
              <a:lnSpc>
                <a:spcPct val="85000"/>
              </a:lnSpc>
            </a:pPr>
            <a:r>
              <a:rPr lang="en-US" sz="2000" dirty="0">
                <a:solidFill>
                  <a:prstClr val="white"/>
                </a:solidFill>
                <a:latin typeface="Arial"/>
                <a:cs typeface="Arial"/>
              </a:rPr>
              <a:t>Math, Science, and Engineering</a:t>
            </a:r>
          </a:p>
          <a:p>
            <a:pPr algn="ctr" defTabSz="457200">
              <a:lnSpc>
                <a:spcPct val="85000"/>
              </a:lnSpc>
            </a:pPr>
            <a:r>
              <a:rPr lang="en-US" sz="1400" dirty="0">
                <a:solidFill>
                  <a:srgbClr val="313132"/>
                </a:solidFill>
                <a:latin typeface="Arial"/>
                <a:cs typeface="Arial"/>
              </a:rPr>
              <a:t>•</a:t>
            </a:r>
          </a:p>
          <a:p>
            <a:pPr algn="ctr" defTabSz="457200">
              <a:lnSpc>
                <a:spcPct val="85000"/>
              </a:lnSpc>
            </a:pPr>
            <a:r>
              <a:rPr lang="en-US" sz="2000" dirty="0">
                <a:solidFill>
                  <a:prstClr val="white"/>
                </a:solidFill>
                <a:latin typeface="Arial"/>
                <a:cs typeface="Arial"/>
              </a:rPr>
              <a:t>Social Sciences</a:t>
            </a:r>
          </a:p>
        </p:txBody>
      </p:sp>
      <p:sp>
        <p:nvSpPr>
          <p:cNvPr id="2" name="Title 1"/>
          <p:cNvSpPr>
            <a:spLocks noGrp="1"/>
          </p:cNvSpPr>
          <p:nvPr>
            <p:ph type="title"/>
          </p:nvPr>
        </p:nvSpPr>
        <p:spPr/>
        <p:txBody>
          <a:bodyPr/>
          <a:lstStyle/>
          <a:p>
            <a:r>
              <a:rPr lang="en-US" dirty="0" smtClean="0"/>
              <a:t>Your Division</a:t>
            </a:r>
            <a:endParaRPr lang="en-US" dirty="0"/>
          </a:p>
        </p:txBody>
      </p:sp>
    </p:spTree>
    <p:extLst>
      <p:ext uri="{BB962C8B-B14F-4D97-AF65-F5344CB8AC3E}">
        <p14:creationId xmlns:p14="http://schemas.microsoft.com/office/powerpoint/2010/main" val="3559460241"/>
      </p:ext>
    </p:extLst>
  </p:cSld>
  <p:clrMapOvr>
    <a:masterClrMapping/>
  </p:clrMapOvr>
  <p:transition spd="slow">
    <p:push dir="u"/>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92002A"/>
        </a:solidFill>
        <a:effectLst/>
      </p:bgPr>
    </p:bg>
    <p:spTree>
      <p:nvGrpSpPr>
        <p:cNvPr id="1" name=""/>
        <p:cNvGrpSpPr/>
        <p:nvPr/>
      </p:nvGrpSpPr>
      <p:grpSpPr>
        <a:xfrm>
          <a:off x="0" y="0"/>
          <a:ext cx="0" cy="0"/>
          <a:chOff x="0" y="0"/>
          <a:chExt cx="0" cy="0"/>
        </a:xfrm>
      </p:grpSpPr>
      <p:sp>
        <p:nvSpPr>
          <p:cNvPr id="4" name="Rectangle 3" descr="decoration"/>
          <p:cNvSpPr/>
          <p:nvPr/>
        </p:nvSpPr>
        <p:spPr>
          <a:xfrm>
            <a:off x="1" y="796774"/>
            <a:ext cx="9143999" cy="1597461"/>
          </a:xfrm>
          <a:prstGeom prst="rect">
            <a:avLst/>
          </a:prstGeom>
          <a:solidFill>
            <a:srgbClr val="92002A"/>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a:solidFill>
                <a:prstClr val="black"/>
              </a:solidFill>
              <a:latin typeface="Calibri"/>
            </a:endParaRPr>
          </a:p>
        </p:txBody>
      </p:sp>
      <p:grpSp>
        <p:nvGrpSpPr>
          <p:cNvPr id="7" name="Group 6" descr="contact when..."/>
          <p:cNvGrpSpPr/>
          <p:nvPr/>
        </p:nvGrpSpPr>
        <p:grpSpPr>
          <a:xfrm>
            <a:off x="3657600" y="1526706"/>
            <a:ext cx="5488969" cy="4474045"/>
            <a:chOff x="3657599" y="669455"/>
            <a:chExt cx="5488969" cy="4474045"/>
          </a:xfrm>
        </p:grpSpPr>
        <p:grpSp>
          <p:nvGrpSpPr>
            <p:cNvPr id="17" name="Group 16"/>
            <p:cNvGrpSpPr/>
            <p:nvPr/>
          </p:nvGrpSpPr>
          <p:grpSpPr>
            <a:xfrm>
              <a:off x="3657599" y="669455"/>
              <a:ext cx="5488969" cy="4474045"/>
              <a:chOff x="3657599" y="354089"/>
              <a:chExt cx="5488969" cy="4474045"/>
            </a:xfrm>
          </p:grpSpPr>
          <p:sp>
            <p:nvSpPr>
              <p:cNvPr id="18" name="Rectangle 17"/>
              <p:cNvSpPr/>
              <p:nvPr/>
            </p:nvSpPr>
            <p:spPr>
              <a:xfrm>
                <a:off x="3657599" y="1221619"/>
                <a:ext cx="5488969" cy="3606515"/>
              </a:xfrm>
              <a:prstGeom prst="rect">
                <a:avLst/>
              </a:prstGeom>
              <a:solidFill>
                <a:schemeClr val="tx1">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pic>
            <p:nvPicPr>
              <p:cNvPr id="19" name="Picture 18" descr="headshot graphi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4368" y="354089"/>
                <a:ext cx="1069824" cy="1069824"/>
              </a:xfrm>
              <a:prstGeom prst="rect">
                <a:avLst/>
              </a:prstGeom>
            </p:spPr>
          </p:pic>
        </p:grpSp>
        <p:sp>
          <p:nvSpPr>
            <p:cNvPr id="28" name="TextBox 27"/>
            <p:cNvSpPr txBox="1"/>
            <p:nvPr/>
          </p:nvSpPr>
          <p:spPr>
            <a:xfrm>
              <a:off x="3657600" y="1824025"/>
              <a:ext cx="1828800" cy="483722"/>
            </a:xfrm>
            <a:prstGeom prst="rect">
              <a:avLst/>
            </a:prstGeom>
            <a:noFill/>
          </p:spPr>
          <p:txBody>
            <a:bodyPr wrap="square" rtlCol="0">
              <a:spAutoFit/>
            </a:bodyPr>
            <a:lstStyle/>
            <a:p>
              <a:pPr algn="ctr" defTabSz="457200">
                <a:lnSpc>
                  <a:spcPct val="90000"/>
                </a:lnSpc>
              </a:pPr>
              <a:r>
                <a:rPr lang="en-US" sz="1400" b="1" dirty="0">
                  <a:solidFill>
                    <a:srgbClr val="9D002C"/>
                  </a:solidFill>
                  <a:latin typeface="Arial"/>
                  <a:cs typeface="Arial"/>
                </a:rPr>
                <a:t>Intervention Specialist</a:t>
              </a:r>
            </a:p>
          </p:txBody>
        </p:sp>
      </p:grpSp>
      <p:grpSp>
        <p:nvGrpSpPr>
          <p:cNvPr id="31" name="Group 30" descr="counselor duties"/>
          <p:cNvGrpSpPr/>
          <p:nvPr/>
        </p:nvGrpSpPr>
        <p:grpSpPr>
          <a:xfrm>
            <a:off x="5486400" y="1526706"/>
            <a:ext cx="3657600" cy="4474045"/>
            <a:chOff x="5486400" y="669455"/>
            <a:chExt cx="3657600" cy="4474045"/>
          </a:xfrm>
        </p:grpSpPr>
        <p:grpSp>
          <p:nvGrpSpPr>
            <p:cNvPr id="20" name="Group 19"/>
            <p:cNvGrpSpPr/>
            <p:nvPr/>
          </p:nvGrpSpPr>
          <p:grpSpPr>
            <a:xfrm>
              <a:off x="5486400" y="669455"/>
              <a:ext cx="3657600" cy="4474045"/>
              <a:chOff x="5486400" y="354089"/>
              <a:chExt cx="3657600" cy="4474045"/>
            </a:xfrm>
          </p:grpSpPr>
          <p:sp>
            <p:nvSpPr>
              <p:cNvPr id="21" name="Rectangle 20"/>
              <p:cNvSpPr/>
              <p:nvPr/>
            </p:nvSpPr>
            <p:spPr>
              <a:xfrm>
                <a:off x="5486400" y="1221620"/>
                <a:ext cx="3657600" cy="3606514"/>
              </a:xfrm>
              <a:prstGeom prst="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pic>
            <p:nvPicPr>
              <p:cNvPr id="22" name="Picture 21" descr="headshot graphic"/>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0748" y="354089"/>
                <a:ext cx="1069824" cy="1069824"/>
              </a:xfrm>
              <a:prstGeom prst="rect">
                <a:avLst/>
              </a:prstGeom>
            </p:spPr>
          </p:pic>
        </p:grpSp>
        <p:sp>
          <p:nvSpPr>
            <p:cNvPr id="29" name="TextBox 28"/>
            <p:cNvSpPr txBox="1"/>
            <p:nvPr/>
          </p:nvSpPr>
          <p:spPr>
            <a:xfrm>
              <a:off x="5486400" y="1920785"/>
              <a:ext cx="1828800" cy="289823"/>
            </a:xfrm>
            <a:prstGeom prst="rect">
              <a:avLst/>
            </a:prstGeom>
            <a:noFill/>
          </p:spPr>
          <p:txBody>
            <a:bodyPr wrap="square" rtlCol="0">
              <a:spAutoFit/>
            </a:bodyPr>
            <a:lstStyle/>
            <a:p>
              <a:pPr algn="ctr" defTabSz="457200">
                <a:lnSpc>
                  <a:spcPct val="90000"/>
                </a:lnSpc>
              </a:pPr>
              <a:r>
                <a:rPr lang="en-US" sz="1400" b="1" dirty="0">
                  <a:solidFill>
                    <a:srgbClr val="CE0037"/>
                  </a:solidFill>
                  <a:latin typeface="Arial"/>
                  <a:cs typeface="Arial"/>
                </a:rPr>
                <a:t>Counselor</a:t>
              </a:r>
            </a:p>
          </p:txBody>
        </p:sp>
      </p:grpSp>
      <p:grpSp>
        <p:nvGrpSpPr>
          <p:cNvPr id="5" name="Group 4" descr="decoration"/>
          <p:cNvGrpSpPr/>
          <p:nvPr/>
        </p:nvGrpSpPr>
        <p:grpSpPr>
          <a:xfrm>
            <a:off x="0" y="731165"/>
            <a:ext cx="9144000" cy="361463"/>
            <a:chOff x="0" y="4607984"/>
            <a:chExt cx="9144000" cy="361463"/>
          </a:xfrm>
          <a:solidFill>
            <a:srgbClr val="CE0037"/>
          </a:solidFill>
        </p:grpSpPr>
        <p:sp>
          <p:nvSpPr>
            <p:cNvPr id="8" name="Rectangle 7"/>
            <p:cNvSpPr/>
            <p:nvPr/>
          </p:nvSpPr>
          <p:spPr>
            <a:xfrm>
              <a:off x="0" y="4607984"/>
              <a:ext cx="9144000" cy="126998"/>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a:solidFill>
                  <a:prstClr val="black"/>
                </a:solidFill>
                <a:latin typeface="Calibri"/>
              </a:endParaRPr>
            </a:p>
          </p:txBody>
        </p:sp>
        <p:sp>
          <p:nvSpPr>
            <p:cNvPr id="9" name="Isosceles Triangle 8"/>
            <p:cNvSpPr/>
            <p:nvPr/>
          </p:nvSpPr>
          <p:spPr>
            <a:xfrm rot="10800000">
              <a:off x="4210538" y="4607985"/>
              <a:ext cx="722923" cy="361462"/>
            </a:xfrm>
            <a:prstGeom prst="triangle">
              <a:avLst/>
            </a:prstGeom>
            <a:grpFill/>
            <a:ln>
              <a:noFill/>
            </a:ln>
            <a:effectLst/>
          </p:spPr>
          <p:style>
            <a:lnRef idx="3">
              <a:schemeClr val="lt1"/>
            </a:lnRef>
            <a:fillRef idx="1">
              <a:schemeClr val="accent2"/>
            </a:fillRef>
            <a:effectRef idx="1">
              <a:schemeClr val="accent2"/>
            </a:effectRef>
            <a:fontRef idx="minor">
              <a:schemeClr val="lt1"/>
            </a:fontRef>
          </p:style>
          <p:txBody>
            <a:bodyPr rtlCol="0" anchor="ctr"/>
            <a:lstStyle/>
            <a:p>
              <a:pPr algn="ctr" defTabSz="457200"/>
              <a:endParaRPr lang="en-US">
                <a:solidFill>
                  <a:prstClr val="white"/>
                </a:solidFill>
                <a:latin typeface="Calibri"/>
              </a:endParaRPr>
            </a:p>
          </p:txBody>
        </p:sp>
      </p:grpSp>
      <p:grpSp>
        <p:nvGrpSpPr>
          <p:cNvPr id="3" name="Group 2" descr="student services administrator"/>
          <p:cNvGrpSpPr/>
          <p:nvPr/>
        </p:nvGrpSpPr>
        <p:grpSpPr>
          <a:xfrm>
            <a:off x="0" y="1526706"/>
            <a:ext cx="1828800" cy="4474045"/>
            <a:chOff x="0" y="669455"/>
            <a:chExt cx="1828800" cy="4474045"/>
          </a:xfrm>
        </p:grpSpPr>
        <p:grpSp>
          <p:nvGrpSpPr>
            <p:cNvPr id="11" name="Group 10"/>
            <p:cNvGrpSpPr/>
            <p:nvPr/>
          </p:nvGrpSpPr>
          <p:grpSpPr>
            <a:xfrm>
              <a:off x="0" y="669455"/>
              <a:ext cx="1828800" cy="4474045"/>
              <a:chOff x="0" y="354089"/>
              <a:chExt cx="1828800" cy="4474045"/>
            </a:xfrm>
          </p:grpSpPr>
          <p:sp>
            <p:nvSpPr>
              <p:cNvPr id="12" name="Rectangle 11"/>
              <p:cNvSpPr/>
              <p:nvPr/>
            </p:nvSpPr>
            <p:spPr>
              <a:xfrm>
                <a:off x="0" y="1221619"/>
                <a:ext cx="1828800" cy="3606515"/>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pic>
            <p:nvPicPr>
              <p:cNvPr id="13" name="Picture 12" descr="headshot graphic"/>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928" y="354089"/>
                <a:ext cx="1069824" cy="1069824"/>
              </a:xfrm>
              <a:prstGeom prst="rect">
                <a:avLst/>
              </a:prstGeom>
            </p:spPr>
          </p:pic>
        </p:grpSp>
        <p:sp>
          <p:nvSpPr>
            <p:cNvPr id="26" name="TextBox 25"/>
            <p:cNvSpPr txBox="1"/>
            <p:nvPr/>
          </p:nvSpPr>
          <p:spPr>
            <a:xfrm>
              <a:off x="0" y="1824025"/>
              <a:ext cx="1828800" cy="483722"/>
            </a:xfrm>
            <a:prstGeom prst="rect">
              <a:avLst/>
            </a:prstGeom>
            <a:noFill/>
          </p:spPr>
          <p:txBody>
            <a:bodyPr wrap="square" rtlCol="0">
              <a:spAutoFit/>
            </a:bodyPr>
            <a:lstStyle/>
            <a:p>
              <a:pPr algn="ctr" defTabSz="457200">
                <a:lnSpc>
                  <a:spcPct val="90000"/>
                </a:lnSpc>
              </a:pPr>
              <a:r>
                <a:rPr lang="en-US" sz="1400" b="1" dirty="0">
                  <a:solidFill>
                    <a:srgbClr val="9D002C"/>
                  </a:solidFill>
                  <a:latin typeface="Arial"/>
                  <a:cs typeface="Arial"/>
                </a:rPr>
                <a:t>Student Services Administrator</a:t>
              </a:r>
            </a:p>
          </p:txBody>
        </p:sp>
      </p:grpSp>
      <p:grpSp>
        <p:nvGrpSpPr>
          <p:cNvPr id="6" name="Group 5" descr="academic division chair"/>
          <p:cNvGrpSpPr/>
          <p:nvPr/>
        </p:nvGrpSpPr>
        <p:grpSpPr>
          <a:xfrm>
            <a:off x="1828800" y="1526706"/>
            <a:ext cx="1828800" cy="4474045"/>
            <a:chOff x="1828800" y="669455"/>
            <a:chExt cx="1828800" cy="4474045"/>
          </a:xfrm>
        </p:grpSpPr>
        <p:grpSp>
          <p:nvGrpSpPr>
            <p:cNvPr id="14" name="Group 13"/>
            <p:cNvGrpSpPr/>
            <p:nvPr/>
          </p:nvGrpSpPr>
          <p:grpSpPr>
            <a:xfrm>
              <a:off x="1828800" y="669455"/>
              <a:ext cx="1828800" cy="4474045"/>
              <a:chOff x="1828800" y="354089"/>
              <a:chExt cx="1828800" cy="4474045"/>
            </a:xfrm>
          </p:grpSpPr>
          <p:sp>
            <p:nvSpPr>
              <p:cNvPr id="15" name="Rectangle 14"/>
              <p:cNvSpPr/>
              <p:nvPr/>
            </p:nvSpPr>
            <p:spPr>
              <a:xfrm>
                <a:off x="1828800" y="1221619"/>
                <a:ext cx="1828800" cy="3606515"/>
              </a:xfrm>
              <a:prstGeom prst="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pic>
            <p:nvPicPr>
              <p:cNvPr id="16" name="Picture 15" descr="headshot graphic"/>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95891" y="354089"/>
                <a:ext cx="1069824" cy="1069824"/>
              </a:xfrm>
              <a:prstGeom prst="rect">
                <a:avLst/>
              </a:prstGeom>
            </p:spPr>
          </p:pic>
        </p:grpSp>
        <p:sp>
          <p:nvSpPr>
            <p:cNvPr id="27" name="TextBox 26"/>
            <p:cNvSpPr txBox="1"/>
            <p:nvPr/>
          </p:nvSpPr>
          <p:spPr>
            <a:xfrm>
              <a:off x="1828800" y="1727265"/>
              <a:ext cx="1828800" cy="867930"/>
            </a:xfrm>
            <a:prstGeom prst="rect">
              <a:avLst/>
            </a:prstGeom>
            <a:noFill/>
          </p:spPr>
          <p:txBody>
            <a:bodyPr wrap="square" rtlCol="0">
              <a:spAutoFit/>
            </a:bodyPr>
            <a:lstStyle/>
            <a:p>
              <a:pPr algn="ctr" defTabSz="457200">
                <a:lnSpc>
                  <a:spcPct val="90000"/>
                </a:lnSpc>
              </a:pPr>
              <a:r>
                <a:rPr lang="en-US" sz="1400" b="1" dirty="0">
                  <a:solidFill>
                    <a:srgbClr val="9D002C"/>
                  </a:solidFill>
                  <a:latin typeface="Arial"/>
                  <a:cs typeface="Arial"/>
                </a:rPr>
                <a:t>Academic </a:t>
              </a:r>
              <a:br>
                <a:rPr lang="en-US" sz="1400" b="1" dirty="0">
                  <a:solidFill>
                    <a:srgbClr val="9D002C"/>
                  </a:solidFill>
                  <a:latin typeface="Arial"/>
                  <a:cs typeface="Arial"/>
                </a:rPr>
              </a:br>
              <a:r>
                <a:rPr lang="en-US" sz="1400" b="1" dirty="0">
                  <a:solidFill>
                    <a:srgbClr val="9D002C"/>
                  </a:solidFill>
                  <a:latin typeface="Arial"/>
                  <a:cs typeface="Arial"/>
                </a:rPr>
                <a:t>Division Dean/Department Chair</a:t>
              </a:r>
            </a:p>
          </p:txBody>
        </p:sp>
      </p:grpSp>
      <p:grpSp>
        <p:nvGrpSpPr>
          <p:cNvPr id="32" name="Group 31" descr="financial aid specialist"/>
          <p:cNvGrpSpPr/>
          <p:nvPr/>
        </p:nvGrpSpPr>
        <p:grpSpPr>
          <a:xfrm>
            <a:off x="7315200" y="1526706"/>
            <a:ext cx="1828800" cy="4474045"/>
            <a:chOff x="7315200" y="669455"/>
            <a:chExt cx="1828800" cy="4474045"/>
          </a:xfrm>
        </p:grpSpPr>
        <p:grpSp>
          <p:nvGrpSpPr>
            <p:cNvPr id="23" name="Group 22"/>
            <p:cNvGrpSpPr/>
            <p:nvPr/>
          </p:nvGrpSpPr>
          <p:grpSpPr>
            <a:xfrm>
              <a:off x="7315200" y="669455"/>
              <a:ext cx="1828800" cy="4474045"/>
              <a:chOff x="7315200" y="354089"/>
              <a:chExt cx="1828800" cy="4474045"/>
            </a:xfrm>
          </p:grpSpPr>
          <p:sp>
            <p:nvSpPr>
              <p:cNvPr id="24" name="Rectangle 23"/>
              <p:cNvSpPr/>
              <p:nvPr/>
            </p:nvSpPr>
            <p:spPr>
              <a:xfrm>
                <a:off x="7315200" y="1221619"/>
                <a:ext cx="1828800" cy="3606515"/>
              </a:xfrm>
              <a:prstGeom prst="rect">
                <a:avLst/>
              </a:prstGeom>
              <a:solidFill>
                <a:srgbClr val="31313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pic>
            <p:nvPicPr>
              <p:cNvPr id="25" name="Picture 24" descr="headshot graphic"/>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90152" y="354089"/>
                <a:ext cx="1069824" cy="1069824"/>
              </a:xfrm>
              <a:prstGeom prst="rect">
                <a:avLst/>
              </a:prstGeom>
              <a:ln>
                <a:noFill/>
              </a:ln>
            </p:spPr>
          </p:pic>
        </p:grpSp>
        <p:sp>
          <p:nvSpPr>
            <p:cNvPr id="30" name="TextBox 29"/>
            <p:cNvSpPr txBox="1"/>
            <p:nvPr/>
          </p:nvSpPr>
          <p:spPr>
            <a:xfrm>
              <a:off x="7315200" y="1824025"/>
              <a:ext cx="1828800" cy="483722"/>
            </a:xfrm>
            <a:prstGeom prst="rect">
              <a:avLst/>
            </a:prstGeom>
            <a:noFill/>
          </p:spPr>
          <p:txBody>
            <a:bodyPr wrap="square" rtlCol="0">
              <a:spAutoFit/>
            </a:bodyPr>
            <a:lstStyle/>
            <a:p>
              <a:pPr algn="ctr" defTabSz="457200">
                <a:lnSpc>
                  <a:spcPct val="90000"/>
                </a:lnSpc>
              </a:pPr>
              <a:r>
                <a:rPr lang="en-US" sz="1400" b="1" dirty="0">
                  <a:solidFill>
                    <a:srgbClr val="CE0037"/>
                  </a:solidFill>
                  <a:latin typeface="Arial"/>
                  <a:cs typeface="Arial"/>
                </a:rPr>
                <a:t>Financial Aid </a:t>
              </a:r>
            </a:p>
            <a:p>
              <a:pPr algn="ctr" defTabSz="457200">
                <a:lnSpc>
                  <a:spcPct val="90000"/>
                </a:lnSpc>
              </a:pPr>
              <a:r>
                <a:rPr lang="en-US" sz="1400" b="1" dirty="0">
                  <a:solidFill>
                    <a:srgbClr val="CE0037"/>
                  </a:solidFill>
                  <a:latin typeface="Arial"/>
                  <a:cs typeface="Arial"/>
                </a:rPr>
                <a:t>Specialist</a:t>
              </a:r>
            </a:p>
          </p:txBody>
        </p:sp>
      </p:grpSp>
      <p:sp>
        <p:nvSpPr>
          <p:cNvPr id="33" name="TextBox 32"/>
          <p:cNvSpPr txBox="1"/>
          <p:nvPr/>
        </p:nvSpPr>
        <p:spPr>
          <a:xfrm>
            <a:off x="3657601" y="3100676"/>
            <a:ext cx="5232399" cy="1436291"/>
          </a:xfrm>
          <a:prstGeom prst="rect">
            <a:avLst/>
          </a:prstGeom>
          <a:noFill/>
        </p:spPr>
        <p:txBody>
          <a:bodyPr wrap="square" rtlCol="0">
            <a:spAutoFit/>
          </a:bodyPr>
          <a:lstStyle/>
          <a:p>
            <a:pPr defTabSz="457200">
              <a:lnSpc>
                <a:spcPct val="80000"/>
              </a:lnSpc>
              <a:spcBef>
                <a:spcPts val="400"/>
              </a:spcBef>
              <a:buClr>
                <a:srgbClr val="9D002C"/>
              </a:buClr>
              <a:buSzPct val="130000"/>
            </a:pPr>
            <a:r>
              <a:rPr lang="en-US" sz="1600" dirty="0">
                <a:solidFill>
                  <a:prstClr val="white"/>
                </a:solidFill>
                <a:latin typeface="Arial Narrow"/>
                <a:cs typeface="Arial"/>
              </a:rPr>
              <a:t>Contact when…</a:t>
            </a:r>
          </a:p>
          <a:p>
            <a:pPr marL="137160" indent="-137160" defTabSz="457200">
              <a:lnSpc>
                <a:spcPct val="80000"/>
              </a:lnSpc>
              <a:spcBef>
                <a:spcPts val="400"/>
              </a:spcBef>
              <a:buClr>
                <a:srgbClr val="9D002C"/>
              </a:buClr>
              <a:buSzPct val="130000"/>
              <a:buFont typeface="Arial"/>
              <a:buChar char="•"/>
            </a:pPr>
            <a:r>
              <a:rPr lang="en-US" sz="1600" dirty="0">
                <a:solidFill>
                  <a:prstClr val="white"/>
                </a:solidFill>
                <a:latin typeface="Arial Narrow"/>
                <a:cs typeface="Arial"/>
              </a:rPr>
              <a:t>You are struggling academically</a:t>
            </a:r>
          </a:p>
          <a:p>
            <a:pPr marL="137160" indent="-137160" defTabSz="457200">
              <a:lnSpc>
                <a:spcPct val="80000"/>
              </a:lnSpc>
              <a:spcBef>
                <a:spcPts val="400"/>
              </a:spcBef>
              <a:buClr>
                <a:srgbClr val="9D002C"/>
              </a:buClr>
              <a:buSzPct val="130000"/>
              <a:buFont typeface="Arial"/>
              <a:buChar char="•"/>
            </a:pPr>
            <a:r>
              <a:rPr lang="en-US" sz="1600" dirty="0">
                <a:solidFill>
                  <a:prstClr val="white"/>
                </a:solidFill>
                <a:latin typeface="Arial Narrow"/>
                <a:cs typeface="Arial"/>
              </a:rPr>
              <a:t>You are on academic probation or disqualification</a:t>
            </a:r>
          </a:p>
          <a:p>
            <a:pPr marL="137160" indent="-137160" defTabSz="457200">
              <a:lnSpc>
                <a:spcPct val="80000"/>
              </a:lnSpc>
              <a:spcBef>
                <a:spcPts val="400"/>
              </a:spcBef>
              <a:buClr>
                <a:srgbClr val="9D002C"/>
              </a:buClr>
              <a:buSzPct val="130000"/>
              <a:buFont typeface="Arial"/>
              <a:buChar char="•"/>
            </a:pPr>
            <a:r>
              <a:rPr lang="en-US" sz="1600" dirty="0">
                <a:solidFill>
                  <a:prstClr val="white"/>
                </a:solidFill>
                <a:latin typeface="Arial Narrow"/>
                <a:cs typeface="Arial"/>
              </a:rPr>
              <a:t>An early alert has been placed on your record due to low attendance, low test scores, or anything that might take you off your educational path</a:t>
            </a:r>
          </a:p>
        </p:txBody>
      </p:sp>
      <p:sp>
        <p:nvSpPr>
          <p:cNvPr id="34" name="TextBox 33"/>
          <p:cNvSpPr txBox="1"/>
          <p:nvPr/>
        </p:nvSpPr>
        <p:spPr>
          <a:xfrm>
            <a:off x="5486401" y="3100675"/>
            <a:ext cx="3526751" cy="2129814"/>
          </a:xfrm>
          <a:prstGeom prst="rect">
            <a:avLst/>
          </a:prstGeom>
          <a:noFill/>
        </p:spPr>
        <p:txBody>
          <a:bodyPr wrap="square" rtlCol="0">
            <a:spAutoFit/>
          </a:bodyPr>
          <a:lstStyle/>
          <a:p>
            <a:pPr defTabSz="457200">
              <a:lnSpc>
                <a:spcPct val="80000"/>
              </a:lnSpc>
              <a:spcBef>
                <a:spcPts val="400"/>
              </a:spcBef>
              <a:buClr>
                <a:srgbClr val="9D002C"/>
              </a:buClr>
              <a:buSzPct val="130000"/>
            </a:pPr>
            <a:r>
              <a:rPr lang="en-US" sz="1600" dirty="0">
                <a:solidFill>
                  <a:prstClr val="white"/>
                </a:solidFill>
                <a:latin typeface="Arial Narrow"/>
                <a:cs typeface="Arial"/>
              </a:rPr>
              <a:t>Contact when…</a:t>
            </a:r>
          </a:p>
          <a:p>
            <a:pPr marL="137160" indent="-137160" defTabSz="457200">
              <a:lnSpc>
                <a:spcPct val="80000"/>
              </a:lnSpc>
              <a:spcBef>
                <a:spcPts val="400"/>
              </a:spcBef>
              <a:buClr>
                <a:srgbClr val="9D002C"/>
              </a:buClr>
              <a:buSzPct val="130000"/>
              <a:buFont typeface="Arial"/>
              <a:buChar char="•"/>
            </a:pPr>
            <a:r>
              <a:rPr lang="en-US" sz="1600" dirty="0">
                <a:solidFill>
                  <a:prstClr val="white"/>
                </a:solidFill>
                <a:latin typeface="Arial Narrow"/>
                <a:cs typeface="Arial"/>
              </a:rPr>
              <a:t>You want to create or update your student education plan</a:t>
            </a:r>
          </a:p>
          <a:p>
            <a:pPr marL="137160" indent="-137160" defTabSz="457200">
              <a:lnSpc>
                <a:spcPct val="80000"/>
              </a:lnSpc>
              <a:spcBef>
                <a:spcPts val="400"/>
              </a:spcBef>
              <a:buClr>
                <a:srgbClr val="9D002C"/>
              </a:buClr>
              <a:buSzPct val="130000"/>
              <a:buFont typeface="Arial"/>
              <a:buChar char="•"/>
            </a:pPr>
            <a:r>
              <a:rPr lang="en-US" sz="1600" dirty="0">
                <a:solidFill>
                  <a:prstClr val="white"/>
                </a:solidFill>
                <a:latin typeface="Arial Narrow"/>
                <a:cs typeface="Arial"/>
              </a:rPr>
              <a:t>You need academic advising</a:t>
            </a:r>
          </a:p>
          <a:p>
            <a:pPr marL="137160" indent="-137160" defTabSz="457200">
              <a:lnSpc>
                <a:spcPct val="80000"/>
              </a:lnSpc>
              <a:spcBef>
                <a:spcPts val="400"/>
              </a:spcBef>
              <a:buClr>
                <a:srgbClr val="9D002C"/>
              </a:buClr>
              <a:buSzPct val="130000"/>
              <a:buFont typeface="Arial"/>
              <a:buChar char="•"/>
            </a:pPr>
            <a:r>
              <a:rPr lang="en-US" sz="1600" dirty="0">
                <a:solidFill>
                  <a:prstClr val="white"/>
                </a:solidFill>
                <a:latin typeface="Arial Narrow"/>
                <a:cs typeface="Arial"/>
              </a:rPr>
              <a:t>You have personal concerns that may impact your education</a:t>
            </a:r>
          </a:p>
          <a:p>
            <a:pPr marL="137160" indent="-137160" defTabSz="457200">
              <a:lnSpc>
                <a:spcPct val="80000"/>
              </a:lnSpc>
              <a:spcBef>
                <a:spcPts val="400"/>
              </a:spcBef>
              <a:buClr>
                <a:srgbClr val="9D002C"/>
              </a:buClr>
              <a:buSzPct val="130000"/>
              <a:buFont typeface="Arial"/>
              <a:buChar char="•"/>
            </a:pPr>
            <a:r>
              <a:rPr lang="en-US" sz="1600" dirty="0">
                <a:solidFill>
                  <a:prstClr val="white"/>
                </a:solidFill>
                <a:latin typeface="Arial Narrow"/>
                <a:cs typeface="Arial"/>
              </a:rPr>
              <a:t>You need guidance on the next steps for transferring</a:t>
            </a:r>
          </a:p>
          <a:p>
            <a:pPr marL="137160" indent="-137160" defTabSz="457200">
              <a:lnSpc>
                <a:spcPct val="80000"/>
              </a:lnSpc>
              <a:spcBef>
                <a:spcPts val="400"/>
              </a:spcBef>
              <a:buClr>
                <a:srgbClr val="9D002C"/>
              </a:buClr>
              <a:buSzPct val="130000"/>
              <a:buFont typeface="Arial"/>
              <a:buChar char="•"/>
            </a:pPr>
            <a:r>
              <a:rPr lang="en-US" sz="1600" dirty="0">
                <a:solidFill>
                  <a:prstClr val="white"/>
                </a:solidFill>
                <a:latin typeface="Arial Narrow"/>
                <a:cs typeface="Arial"/>
              </a:rPr>
              <a:t>You want to explore career options</a:t>
            </a:r>
          </a:p>
        </p:txBody>
      </p:sp>
      <p:grpSp>
        <p:nvGrpSpPr>
          <p:cNvPr id="37" name="Group 36" descr="contact when"/>
          <p:cNvGrpSpPr/>
          <p:nvPr/>
        </p:nvGrpSpPr>
        <p:grpSpPr>
          <a:xfrm>
            <a:off x="3663758" y="3100675"/>
            <a:ext cx="5480241" cy="2919612"/>
            <a:chOff x="3663757" y="2243426"/>
            <a:chExt cx="5480241" cy="2919612"/>
          </a:xfrm>
        </p:grpSpPr>
        <p:sp>
          <p:nvSpPr>
            <p:cNvPr id="36" name="Rectangle 35"/>
            <p:cNvSpPr/>
            <p:nvPr/>
          </p:nvSpPr>
          <p:spPr>
            <a:xfrm>
              <a:off x="3663757" y="2243426"/>
              <a:ext cx="5480241" cy="2919612"/>
            </a:xfrm>
            <a:prstGeom prst="rect">
              <a:avLst/>
            </a:prstGeom>
            <a:solidFill>
              <a:srgbClr val="31313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35" name="TextBox 34"/>
            <p:cNvSpPr txBox="1"/>
            <p:nvPr/>
          </p:nvSpPr>
          <p:spPr>
            <a:xfrm>
              <a:off x="3663757" y="2320395"/>
              <a:ext cx="5390448" cy="2224199"/>
            </a:xfrm>
            <a:prstGeom prst="rect">
              <a:avLst/>
            </a:prstGeom>
            <a:noFill/>
          </p:spPr>
          <p:txBody>
            <a:bodyPr wrap="square" rtlCol="0">
              <a:spAutoFit/>
            </a:bodyPr>
            <a:lstStyle/>
            <a:p>
              <a:pPr defTabSz="457200">
                <a:lnSpc>
                  <a:spcPct val="80000"/>
                </a:lnSpc>
                <a:spcBef>
                  <a:spcPts val="400"/>
                </a:spcBef>
                <a:buClr>
                  <a:srgbClr val="9D002C"/>
                </a:buClr>
                <a:buSzPct val="130000"/>
              </a:pPr>
              <a:r>
                <a:rPr lang="en-US" sz="1600" dirty="0">
                  <a:solidFill>
                    <a:prstClr val="white"/>
                  </a:solidFill>
                  <a:latin typeface="Arial Narrow"/>
                  <a:cs typeface="Arial"/>
                </a:rPr>
                <a:t>Contact when…</a:t>
              </a:r>
            </a:p>
            <a:p>
              <a:pPr marL="137160" indent="-137160" defTabSz="457200">
                <a:lnSpc>
                  <a:spcPct val="80000"/>
                </a:lnSpc>
                <a:spcBef>
                  <a:spcPts val="400"/>
                </a:spcBef>
                <a:buClr>
                  <a:srgbClr val="9D002C"/>
                </a:buClr>
                <a:buSzPct val="130000"/>
                <a:buFont typeface="Arial"/>
                <a:buChar char="•"/>
              </a:pPr>
              <a:r>
                <a:rPr lang="en-US" sz="1600" dirty="0">
                  <a:solidFill>
                    <a:prstClr val="white"/>
                  </a:solidFill>
                  <a:latin typeface="Arial Narrow"/>
                  <a:cs typeface="Arial"/>
                </a:rPr>
                <a:t>You want to learn more about financial aid or attend a financial aid presentation or workshops</a:t>
              </a:r>
            </a:p>
            <a:p>
              <a:pPr marL="137160" indent="-137160" defTabSz="457200">
                <a:lnSpc>
                  <a:spcPct val="80000"/>
                </a:lnSpc>
                <a:spcBef>
                  <a:spcPts val="400"/>
                </a:spcBef>
                <a:buClr>
                  <a:srgbClr val="9D002C"/>
                </a:buClr>
                <a:buSzPct val="130000"/>
                <a:buFont typeface="Arial"/>
                <a:buChar char="•"/>
              </a:pPr>
              <a:r>
                <a:rPr lang="en-US" sz="1600" dirty="0">
                  <a:solidFill>
                    <a:prstClr val="white"/>
                  </a:solidFill>
                  <a:latin typeface="Arial Narrow"/>
                  <a:cs typeface="Arial"/>
                </a:rPr>
                <a:t>You’ve exceeded time for receiving financial aid funding</a:t>
              </a:r>
            </a:p>
            <a:p>
              <a:pPr marL="137160" indent="-137160" defTabSz="457200">
                <a:lnSpc>
                  <a:spcPct val="80000"/>
                </a:lnSpc>
                <a:spcBef>
                  <a:spcPts val="400"/>
                </a:spcBef>
                <a:buClr>
                  <a:srgbClr val="9D002C"/>
                </a:buClr>
                <a:buSzPct val="130000"/>
                <a:buFont typeface="Arial"/>
                <a:buChar char="•"/>
              </a:pPr>
              <a:r>
                <a:rPr lang="en-US" sz="1600" dirty="0">
                  <a:solidFill>
                    <a:prstClr val="white"/>
                  </a:solidFill>
                  <a:latin typeface="Arial Narrow"/>
                  <a:cs typeface="Arial"/>
                </a:rPr>
                <a:t>You need assistance completing FAFSA</a:t>
              </a:r>
            </a:p>
            <a:p>
              <a:pPr marL="137160" indent="-137160" defTabSz="457200">
                <a:lnSpc>
                  <a:spcPct val="80000"/>
                </a:lnSpc>
                <a:spcBef>
                  <a:spcPts val="400"/>
                </a:spcBef>
                <a:buClr>
                  <a:srgbClr val="9D002C"/>
                </a:buClr>
                <a:buSzPct val="130000"/>
                <a:buFont typeface="Arial"/>
                <a:buChar char="•"/>
              </a:pPr>
              <a:r>
                <a:rPr lang="en-US" sz="1600" dirty="0">
                  <a:solidFill>
                    <a:prstClr val="white"/>
                  </a:solidFill>
                  <a:latin typeface="Arial Narrow"/>
                  <a:cs typeface="Arial"/>
                </a:rPr>
                <a:t>You want to learn about borrowing money through  student loans </a:t>
              </a:r>
            </a:p>
            <a:p>
              <a:pPr marL="137160" indent="-137160" defTabSz="457200">
                <a:lnSpc>
                  <a:spcPct val="80000"/>
                </a:lnSpc>
                <a:spcBef>
                  <a:spcPts val="400"/>
                </a:spcBef>
                <a:buClr>
                  <a:srgbClr val="9D002C"/>
                </a:buClr>
                <a:buSzPct val="130000"/>
                <a:buFont typeface="Arial"/>
                <a:buChar char="•"/>
              </a:pPr>
              <a:r>
                <a:rPr lang="en-US" sz="1600" dirty="0">
                  <a:solidFill>
                    <a:prstClr val="white"/>
                  </a:solidFill>
                  <a:latin typeface="Arial Narrow"/>
                  <a:cs typeface="Arial"/>
                </a:rPr>
                <a:t>You have a financial crisis</a:t>
              </a:r>
            </a:p>
            <a:p>
              <a:pPr marL="137160" indent="-137160" defTabSz="457200">
                <a:lnSpc>
                  <a:spcPct val="80000"/>
                </a:lnSpc>
                <a:spcBef>
                  <a:spcPts val="400"/>
                </a:spcBef>
                <a:buClr>
                  <a:srgbClr val="9D002C"/>
                </a:buClr>
                <a:buSzPct val="130000"/>
                <a:buFont typeface="Arial"/>
                <a:buChar char="•"/>
              </a:pPr>
              <a:r>
                <a:rPr lang="en-US" sz="1600" dirty="0">
                  <a:solidFill>
                    <a:prstClr val="white"/>
                  </a:solidFill>
                  <a:latin typeface="Arial Narrow"/>
                  <a:cs typeface="Arial"/>
                </a:rPr>
                <a:t>You become disqualified for financial aid </a:t>
              </a:r>
            </a:p>
            <a:p>
              <a:pPr marL="137160" indent="-137160" defTabSz="457200">
                <a:lnSpc>
                  <a:spcPct val="80000"/>
                </a:lnSpc>
                <a:spcBef>
                  <a:spcPts val="400"/>
                </a:spcBef>
                <a:buClr>
                  <a:srgbClr val="9D002C"/>
                </a:buClr>
                <a:buSzPct val="130000"/>
                <a:buFont typeface="Arial"/>
                <a:buChar char="•"/>
              </a:pPr>
              <a:r>
                <a:rPr lang="en-US" sz="1600" dirty="0">
                  <a:solidFill>
                    <a:prstClr val="white"/>
                  </a:solidFill>
                  <a:latin typeface="Arial Narrow"/>
                  <a:cs typeface="Arial"/>
                </a:rPr>
                <a:t>Your financial aid forms are incomplete</a:t>
              </a:r>
            </a:p>
          </p:txBody>
        </p:sp>
      </p:grpSp>
      <p:pic>
        <p:nvPicPr>
          <p:cNvPr id="2" name="Picture 1" descr="decoratio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578" y="3189764"/>
            <a:ext cx="2093314" cy="2830524"/>
          </a:xfrm>
          <a:prstGeom prst="rect">
            <a:avLst/>
          </a:prstGeom>
        </p:spPr>
      </p:pic>
      <p:sp>
        <p:nvSpPr>
          <p:cNvPr id="38" name="Title 37"/>
          <p:cNvSpPr>
            <a:spLocks noGrp="1"/>
          </p:cNvSpPr>
          <p:nvPr>
            <p:ph type="title"/>
          </p:nvPr>
        </p:nvSpPr>
        <p:spPr>
          <a:xfrm>
            <a:off x="530376" y="971756"/>
            <a:ext cx="8229600" cy="522134"/>
          </a:xfrm>
        </p:spPr>
        <p:txBody>
          <a:bodyPr>
            <a:normAutofit fontScale="90000"/>
          </a:bodyPr>
          <a:lstStyle/>
          <a:p>
            <a:r>
              <a:rPr lang="en-US" dirty="0" smtClean="0">
                <a:solidFill>
                  <a:schemeClr val="bg1"/>
                </a:solidFill>
              </a:rPr>
              <a:t>Your Team</a:t>
            </a:r>
            <a:endParaRPr lang="en-US" dirty="0">
              <a:solidFill>
                <a:schemeClr val="bg1"/>
              </a:solidFill>
            </a:endParaRPr>
          </a:p>
        </p:txBody>
      </p:sp>
    </p:spTree>
    <p:extLst>
      <p:ext uri="{BB962C8B-B14F-4D97-AF65-F5344CB8AC3E}">
        <p14:creationId xmlns:p14="http://schemas.microsoft.com/office/powerpoint/2010/main" val="27390470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33"/>
                                        </p:tgtEl>
                                      </p:cBhvr>
                                    </p:animEffect>
                                    <p:set>
                                      <p:cBhvr>
                                        <p:cTn id="28" dur="1" fill="hold">
                                          <p:stCondLst>
                                            <p:cond delay="499"/>
                                          </p:stCondLst>
                                        </p:cTn>
                                        <p:tgtEl>
                                          <p:spTgt spid="33"/>
                                        </p:tgtEl>
                                        <p:attrNameLst>
                                          <p:attrName>style.visibility</p:attrName>
                                        </p:attrNameLst>
                                      </p:cBhvr>
                                      <p:to>
                                        <p:strVal val="hidden"/>
                                      </p:to>
                                    </p:set>
                                  </p:childTnLst>
                                </p:cTn>
                              </p:par>
                            </p:childTnLst>
                          </p:cTn>
                        </p:par>
                        <p:par>
                          <p:cTn id="29" fill="hold">
                            <p:stCondLst>
                              <p:cond delay="500"/>
                            </p:stCondLst>
                            <p:childTnLst>
                              <p:par>
                                <p:cTn id="30" presetID="2" presetClass="entr" presetSubtype="4"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additive="base">
                                        <p:cTn id="32" dur="500" fill="hold"/>
                                        <p:tgtEl>
                                          <p:spTgt spid="31"/>
                                        </p:tgtEl>
                                        <p:attrNameLst>
                                          <p:attrName>ppt_x</p:attrName>
                                        </p:attrNameLst>
                                      </p:cBhvr>
                                      <p:tavLst>
                                        <p:tav tm="0">
                                          <p:val>
                                            <p:strVal val="#ppt_x"/>
                                          </p:val>
                                        </p:tav>
                                        <p:tav tm="100000">
                                          <p:val>
                                            <p:strVal val="#ppt_x"/>
                                          </p:val>
                                        </p:tav>
                                      </p:tavLst>
                                    </p:anim>
                                    <p:anim calcmode="lin" valueType="num">
                                      <p:cBhvr additive="base">
                                        <p:cTn id="33" dur="500" fill="hold"/>
                                        <p:tgtEl>
                                          <p:spTgt spid="31"/>
                                        </p:tgtEl>
                                        <p:attrNameLst>
                                          <p:attrName>ppt_y</p:attrName>
                                        </p:attrNameLst>
                                      </p:cBhvr>
                                      <p:tavLst>
                                        <p:tav tm="0">
                                          <p:val>
                                            <p:strVal val="1+#ppt_h/2"/>
                                          </p:val>
                                        </p:tav>
                                        <p:tav tm="100000">
                                          <p:val>
                                            <p:strVal val="#ppt_y"/>
                                          </p:val>
                                        </p:tav>
                                      </p:tavLst>
                                    </p:anim>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34"/>
                                        </p:tgtEl>
                                      </p:cBhvr>
                                    </p:animEffect>
                                    <p:set>
                                      <p:cBhvr>
                                        <p:cTn id="42" dur="1" fill="hold">
                                          <p:stCondLst>
                                            <p:cond delay="499"/>
                                          </p:stCondLst>
                                        </p:cTn>
                                        <p:tgtEl>
                                          <p:spTgt spid="34"/>
                                        </p:tgtEl>
                                        <p:attrNameLst>
                                          <p:attrName>style.visibility</p:attrName>
                                        </p:attrNameLst>
                                      </p:cBhvr>
                                      <p:to>
                                        <p:strVal val="hidden"/>
                                      </p:to>
                                    </p:set>
                                  </p:childTnLst>
                                </p:cTn>
                              </p:par>
                            </p:childTnLst>
                          </p:cTn>
                        </p:par>
                        <p:par>
                          <p:cTn id="43" fill="hold">
                            <p:stCondLst>
                              <p:cond delay="500"/>
                            </p:stCondLst>
                            <p:childTnLst>
                              <p:par>
                                <p:cTn id="44" presetID="2" presetClass="entr" presetSubtype="4" fill="hold" nodeType="after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additive="base">
                                        <p:cTn id="46" dur="500" fill="hold"/>
                                        <p:tgtEl>
                                          <p:spTgt spid="32"/>
                                        </p:tgtEl>
                                        <p:attrNameLst>
                                          <p:attrName>ppt_x</p:attrName>
                                        </p:attrNameLst>
                                      </p:cBhvr>
                                      <p:tavLst>
                                        <p:tav tm="0">
                                          <p:val>
                                            <p:strVal val="#ppt_x"/>
                                          </p:val>
                                        </p:tav>
                                        <p:tav tm="100000">
                                          <p:val>
                                            <p:strVal val="#ppt_x"/>
                                          </p:val>
                                        </p:tav>
                                      </p:tavLst>
                                    </p:anim>
                                    <p:anim calcmode="lin" valueType="num">
                                      <p:cBhvr additive="base">
                                        <p:cTn id="47" dur="500" fill="hold"/>
                                        <p:tgtEl>
                                          <p:spTgt spid="32"/>
                                        </p:tgtEl>
                                        <p:attrNameLst>
                                          <p:attrName>ppt_y</p:attrName>
                                        </p:attrNameLst>
                                      </p:cBhvr>
                                      <p:tavLst>
                                        <p:tav tm="0">
                                          <p:val>
                                            <p:strVal val="1+#ppt_h/2"/>
                                          </p:val>
                                        </p:tav>
                                        <p:tav tm="100000">
                                          <p:val>
                                            <p:strVal val="#ppt_y"/>
                                          </p:val>
                                        </p:tav>
                                      </p:tavLst>
                                    </p:anim>
                                  </p:childTnLst>
                                </p:cTn>
                              </p:par>
                            </p:childTnLst>
                          </p:cTn>
                        </p:par>
                        <p:par>
                          <p:cTn id="48" fill="hold">
                            <p:stCondLst>
                              <p:cond delay="1000"/>
                            </p:stCondLst>
                            <p:childTnLst>
                              <p:par>
                                <p:cTn id="49" presetID="10" presetClass="entr" presetSubtype="0"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fade">
                                      <p:cBhvr>
                                        <p:cTn id="5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3" grpId="1"/>
      <p:bldP spid="34" grpId="0"/>
      <p:bldP spid="34" grpId="1"/>
    </p:bld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FFDDF"/>
        </a:solidFill>
        <a:effectLst/>
      </p:bgPr>
    </p:bg>
    <p:spTree>
      <p:nvGrpSpPr>
        <p:cNvPr id="1" name=""/>
        <p:cNvGrpSpPr/>
        <p:nvPr/>
      </p:nvGrpSpPr>
      <p:grpSpPr>
        <a:xfrm>
          <a:off x="0" y="0"/>
          <a:ext cx="0" cy="0"/>
          <a:chOff x="0" y="0"/>
          <a:chExt cx="0" cy="0"/>
        </a:xfrm>
      </p:grpSpPr>
      <p:grpSp>
        <p:nvGrpSpPr>
          <p:cNvPr id="2" name="Group 1" descr="student services"/>
          <p:cNvGrpSpPr/>
          <p:nvPr/>
        </p:nvGrpSpPr>
        <p:grpSpPr>
          <a:xfrm>
            <a:off x="442351" y="1060966"/>
            <a:ext cx="3713390" cy="4939785"/>
            <a:chOff x="442351" y="203715"/>
            <a:chExt cx="3713390" cy="4939785"/>
          </a:xfrm>
        </p:grpSpPr>
        <p:sp>
          <p:nvSpPr>
            <p:cNvPr id="9" name="Rectangle 8"/>
            <p:cNvSpPr/>
            <p:nvPr/>
          </p:nvSpPr>
          <p:spPr>
            <a:xfrm>
              <a:off x="442351" y="1401420"/>
              <a:ext cx="3713390" cy="3742080"/>
            </a:xfrm>
            <a:prstGeom prst="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11" name="TextBox 10"/>
            <p:cNvSpPr txBox="1"/>
            <p:nvPr/>
          </p:nvSpPr>
          <p:spPr>
            <a:xfrm>
              <a:off x="708615" y="203715"/>
              <a:ext cx="3180862" cy="346249"/>
            </a:xfrm>
            <a:prstGeom prst="rect">
              <a:avLst/>
            </a:prstGeom>
            <a:noFill/>
          </p:spPr>
          <p:txBody>
            <a:bodyPr wrap="square" rtlCol="0">
              <a:spAutoFit/>
            </a:bodyPr>
            <a:lstStyle/>
            <a:p>
              <a:pPr algn="ctr" defTabSz="457200">
                <a:lnSpc>
                  <a:spcPct val="90000"/>
                </a:lnSpc>
              </a:pPr>
              <a:r>
                <a:rPr lang="en-US" b="1" dirty="0">
                  <a:solidFill>
                    <a:prstClr val="black">
                      <a:lumMod val="65000"/>
                      <a:lumOff val="35000"/>
                    </a:prstClr>
                  </a:solidFill>
                  <a:latin typeface="Arial"/>
                  <a:cs typeface="Arial"/>
                </a:rPr>
                <a:t>Student Services</a:t>
              </a:r>
            </a:p>
          </p:txBody>
        </p:sp>
        <p:grpSp>
          <p:nvGrpSpPr>
            <p:cNvPr id="46" name="Group 45"/>
            <p:cNvGrpSpPr/>
            <p:nvPr/>
          </p:nvGrpSpPr>
          <p:grpSpPr>
            <a:xfrm>
              <a:off x="1022247" y="1988960"/>
              <a:ext cx="2526667" cy="710802"/>
              <a:chOff x="1022247" y="1988960"/>
              <a:chExt cx="2526667" cy="710802"/>
            </a:xfrm>
          </p:grpSpPr>
          <p:sp>
            <p:nvSpPr>
              <p:cNvPr id="16" name="Rectangle 15"/>
              <p:cNvSpPr/>
              <p:nvPr/>
            </p:nvSpPr>
            <p:spPr>
              <a:xfrm rot="5400000">
                <a:off x="1969416" y="1120264"/>
                <a:ext cx="710802" cy="2448194"/>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pic>
            <p:nvPicPr>
              <p:cNvPr id="17" name="Picture 16" descr="headshot graphic"/>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247" y="2071710"/>
                <a:ext cx="547418" cy="547418"/>
              </a:xfrm>
              <a:prstGeom prst="rect">
                <a:avLst/>
              </a:prstGeom>
            </p:spPr>
          </p:pic>
          <p:sp>
            <p:nvSpPr>
              <p:cNvPr id="27" name="TextBox 26"/>
              <p:cNvSpPr txBox="1"/>
              <p:nvPr/>
            </p:nvSpPr>
            <p:spPr>
              <a:xfrm>
                <a:off x="1327074" y="2100114"/>
                <a:ext cx="2069005" cy="483722"/>
              </a:xfrm>
              <a:prstGeom prst="rect">
                <a:avLst/>
              </a:prstGeom>
              <a:noFill/>
            </p:spPr>
            <p:txBody>
              <a:bodyPr wrap="square" rtlCol="0">
                <a:spAutoFit/>
              </a:bodyPr>
              <a:lstStyle/>
              <a:p>
                <a:pPr algn="ctr" defTabSz="457200">
                  <a:lnSpc>
                    <a:spcPct val="90000"/>
                  </a:lnSpc>
                </a:pPr>
                <a:r>
                  <a:rPr lang="en-US" sz="1400" b="1" dirty="0">
                    <a:solidFill>
                      <a:srgbClr val="9D002C"/>
                    </a:solidFill>
                    <a:latin typeface="Arial"/>
                    <a:cs typeface="Arial"/>
                  </a:rPr>
                  <a:t>Student Services Administrator</a:t>
                </a:r>
              </a:p>
            </p:txBody>
          </p:sp>
        </p:grpSp>
        <p:grpSp>
          <p:nvGrpSpPr>
            <p:cNvPr id="47" name="Group 46"/>
            <p:cNvGrpSpPr/>
            <p:nvPr/>
          </p:nvGrpSpPr>
          <p:grpSpPr>
            <a:xfrm>
              <a:off x="1022247" y="2698043"/>
              <a:ext cx="2526667" cy="710802"/>
              <a:chOff x="1022247" y="2698043"/>
              <a:chExt cx="2526667" cy="710802"/>
            </a:xfrm>
          </p:grpSpPr>
          <p:sp>
            <p:nvSpPr>
              <p:cNvPr id="22" name="Rectangle 21"/>
              <p:cNvSpPr/>
              <p:nvPr/>
            </p:nvSpPr>
            <p:spPr>
              <a:xfrm rot="5400000">
                <a:off x="1969416" y="1829347"/>
                <a:ext cx="710802" cy="2448194"/>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pic>
            <p:nvPicPr>
              <p:cNvPr id="20" name="Picture 19" descr="headshot graphic"/>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2247" y="2778019"/>
                <a:ext cx="547418" cy="547418"/>
              </a:xfrm>
              <a:prstGeom prst="rect">
                <a:avLst/>
              </a:prstGeom>
            </p:spPr>
          </p:pic>
          <p:sp>
            <p:nvSpPr>
              <p:cNvPr id="28" name="TextBox 27"/>
              <p:cNvSpPr txBox="1"/>
              <p:nvPr/>
            </p:nvSpPr>
            <p:spPr>
              <a:xfrm>
                <a:off x="1327075" y="2814012"/>
                <a:ext cx="2069004" cy="483722"/>
              </a:xfrm>
              <a:prstGeom prst="rect">
                <a:avLst/>
              </a:prstGeom>
              <a:noFill/>
            </p:spPr>
            <p:txBody>
              <a:bodyPr wrap="square" rtlCol="0">
                <a:spAutoFit/>
              </a:bodyPr>
              <a:lstStyle/>
              <a:p>
                <a:pPr algn="ctr" defTabSz="457200">
                  <a:lnSpc>
                    <a:spcPct val="90000"/>
                  </a:lnSpc>
                </a:pPr>
                <a:r>
                  <a:rPr lang="en-US" sz="1400" b="1" dirty="0">
                    <a:solidFill>
                      <a:srgbClr val="9D002C"/>
                    </a:solidFill>
                    <a:latin typeface="Arial"/>
                    <a:cs typeface="Arial"/>
                  </a:rPr>
                  <a:t>Intervention Specialist</a:t>
                </a:r>
              </a:p>
            </p:txBody>
          </p:sp>
        </p:grpSp>
        <p:grpSp>
          <p:nvGrpSpPr>
            <p:cNvPr id="48" name="Group 47"/>
            <p:cNvGrpSpPr/>
            <p:nvPr/>
          </p:nvGrpSpPr>
          <p:grpSpPr>
            <a:xfrm>
              <a:off x="1022247" y="3408847"/>
              <a:ext cx="2526667" cy="710802"/>
              <a:chOff x="1022247" y="3408847"/>
              <a:chExt cx="2526667" cy="710802"/>
            </a:xfrm>
          </p:grpSpPr>
          <p:sp>
            <p:nvSpPr>
              <p:cNvPr id="19" name="Rectangle 18"/>
              <p:cNvSpPr/>
              <p:nvPr/>
            </p:nvSpPr>
            <p:spPr>
              <a:xfrm rot="5400000">
                <a:off x="1969416" y="2540151"/>
                <a:ext cx="710802" cy="2448194"/>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pic>
            <p:nvPicPr>
              <p:cNvPr id="23" name="Picture 22" descr="headshot graphic"/>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2247" y="3504470"/>
                <a:ext cx="547418" cy="547418"/>
              </a:xfrm>
              <a:prstGeom prst="rect">
                <a:avLst/>
              </a:prstGeom>
            </p:spPr>
          </p:pic>
          <p:sp>
            <p:nvSpPr>
              <p:cNvPr id="29" name="TextBox 28"/>
              <p:cNvSpPr txBox="1"/>
              <p:nvPr/>
            </p:nvSpPr>
            <p:spPr>
              <a:xfrm>
                <a:off x="1327074" y="3620378"/>
                <a:ext cx="2069006" cy="289823"/>
              </a:xfrm>
              <a:prstGeom prst="rect">
                <a:avLst/>
              </a:prstGeom>
              <a:noFill/>
            </p:spPr>
            <p:txBody>
              <a:bodyPr wrap="square" rtlCol="0">
                <a:spAutoFit/>
              </a:bodyPr>
              <a:lstStyle/>
              <a:p>
                <a:pPr algn="ctr" defTabSz="457200">
                  <a:lnSpc>
                    <a:spcPct val="90000"/>
                  </a:lnSpc>
                </a:pPr>
                <a:r>
                  <a:rPr lang="en-US" sz="1400" b="1" dirty="0">
                    <a:solidFill>
                      <a:srgbClr val="CE0037"/>
                    </a:solidFill>
                    <a:latin typeface="Arial"/>
                    <a:cs typeface="Arial"/>
                  </a:rPr>
                  <a:t>Counselor</a:t>
                </a:r>
              </a:p>
            </p:txBody>
          </p:sp>
        </p:grpSp>
        <p:grpSp>
          <p:nvGrpSpPr>
            <p:cNvPr id="49" name="Group 48"/>
            <p:cNvGrpSpPr/>
            <p:nvPr/>
          </p:nvGrpSpPr>
          <p:grpSpPr>
            <a:xfrm>
              <a:off x="1022247" y="4119648"/>
              <a:ext cx="2526667" cy="710802"/>
              <a:chOff x="1022247" y="4119648"/>
              <a:chExt cx="2526667" cy="710802"/>
            </a:xfrm>
          </p:grpSpPr>
          <p:sp>
            <p:nvSpPr>
              <p:cNvPr id="25" name="Rectangle 24"/>
              <p:cNvSpPr/>
              <p:nvPr/>
            </p:nvSpPr>
            <p:spPr>
              <a:xfrm rot="5400000">
                <a:off x="1969416" y="3250952"/>
                <a:ext cx="710802" cy="2448194"/>
              </a:xfrm>
              <a:prstGeom prst="rect">
                <a:avLst/>
              </a:prstGeom>
              <a:solidFill>
                <a:srgbClr val="3131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pic>
            <p:nvPicPr>
              <p:cNvPr id="26" name="Picture 25" descr="headshot graphic"/>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2247" y="4199150"/>
                <a:ext cx="547418" cy="547418"/>
              </a:xfrm>
              <a:prstGeom prst="rect">
                <a:avLst/>
              </a:prstGeom>
              <a:ln>
                <a:noFill/>
              </a:ln>
            </p:spPr>
          </p:pic>
          <p:sp>
            <p:nvSpPr>
              <p:cNvPr id="30" name="TextBox 29"/>
              <p:cNvSpPr txBox="1"/>
              <p:nvPr/>
            </p:nvSpPr>
            <p:spPr>
              <a:xfrm>
                <a:off x="1327075" y="4253152"/>
                <a:ext cx="2069004" cy="483722"/>
              </a:xfrm>
              <a:prstGeom prst="rect">
                <a:avLst/>
              </a:prstGeom>
              <a:noFill/>
            </p:spPr>
            <p:txBody>
              <a:bodyPr wrap="square" rtlCol="0">
                <a:spAutoFit/>
              </a:bodyPr>
              <a:lstStyle/>
              <a:p>
                <a:pPr algn="ctr" defTabSz="457200">
                  <a:lnSpc>
                    <a:spcPct val="90000"/>
                  </a:lnSpc>
                </a:pPr>
                <a:r>
                  <a:rPr lang="en-US" sz="1400" b="1" dirty="0">
                    <a:solidFill>
                      <a:srgbClr val="CE0037"/>
                    </a:solidFill>
                    <a:latin typeface="Arial"/>
                    <a:cs typeface="Arial"/>
                  </a:rPr>
                  <a:t>Financial Aid </a:t>
                </a:r>
              </a:p>
              <a:p>
                <a:pPr algn="ctr" defTabSz="457200">
                  <a:lnSpc>
                    <a:spcPct val="90000"/>
                  </a:lnSpc>
                </a:pPr>
                <a:r>
                  <a:rPr lang="en-US" sz="1400" b="1" dirty="0">
                    <a:solidFill>
                      <a:srgbClr val="CE0037"/>
                    </a:solidFill>
                    <a:latin typeface="Arial"/>
                    <a:cs typeface="Arial"/>
                  </a:rPr>
                  <a:t>Specialist</a:t>
                </a:r>
              </a:p>
            </p:txBody>
          </p:sp>
        </p:grpSp>
        <p:pic>
          <p:nvPicPr>
            <p:cNvPr id="13" name="Picture 12" descr="decoratio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5367" y="647022"/>
              <a:ext cx="2560629" cy="1012512"/>
            </a:xfrm>
            <a:prstGeom prst="rect">
              <a:avLst/>
            </a:prstGeom>
          </p:spPr>
        </p:pic>
      </p:grpSp>
      <p:pic>
        <p:nvPicPr>
          <p:cNvPr id="38" name="Picture 37" descr="decoratio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407" y="2599190"/>
            <a:ext cx="1020313" cy="3415830"/>
          </a:xfrm>
          <a:prstGeom prst="rect">
            <a:avLst/>
          </a:prstGeom>
        </p:spPr>
      </p:pic>
      <p:grpSp>
        <p:nvGrpSpPr>
          <p:cNvPr id="3" name="Group 2" descr="academic / faculty"/>
          <p:cNvGrpSpPr/>
          <p:nvPr/>
        </p:nvGrpSpPr>
        <p:grpSpPr>
          <a:xfrm>
            <a:off x="4865860" y="1060965"/>
            <a:ext cx="3881270" cy="4939784"/>
            <a:chOff x="4865860" y="203715"/>
            <a:chExt cx="3881270" cy="4939784"/>
          </a:xfrm>
        </p:grpSpPr>
        <p:sp>
          <p:nvSpPr>
            <p:cNvPr id="8" name="Rectangle 7"/>
            <p:cNvSpPr/>
            <p:nvPr/>
          </p:nvSpPr>
          <p:spPr>
            <a:xfrm>
              <a:off x="4865860" y="1401420"/>
              <a:ext cx="3709154" cy="3742079"/>
            </a:xfrm>
            <a:prstGeom prst="rect">
              <a:avLst/>
            </a:prstGeom>
            <a:solidFill>
              <a:srgbClr val="9D002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12" name="TextBox 11"/>
            <p:cNvSpPr txBox="1"/>
            <p:nvPr/>
          </p:nvSpPr>
          <p:spPr>
            <a:xfrm>
              <a:off x="5145637" y="203715"/>
              <a:ext cx="3180862" cy="346249"/>
            </a:xfrm>
            <a:prstGeom prst="rect">
              <a:avLst/>
            </a:prstGeom>
            <a:noFill/>
          </p:spPr>
          <p:txBody>
            <a:bodyPr wrap="square" rtlCol="0">
              <a:spAutoFit/>
            </a:bodyPr>
            <a:lstStyle/>
            <a:p>
              <a:pPr algn="ctr" defTabSz="457200">
                <a:lnSpc>
                  <a:spcPct val="90000"/>
                </a:lnSpc>
              </a:pPr>
              <a:r>
                <a:rPr lang="en-US" b="1" dirty="0">
                  <a:solidFill>
                    <a:srgbClr val="9D002C"/>
                  </a:solidFill>
                  <a:latin typeface="Arial"/>
                  <a:cs typeface="Arial"/>
                </a:rPr>
                <a:t>Academics/Faculty</a:t>
              </a:r>
            </a:p>
          </p:txBody>
        </p:sp>
        <p:pic>
          <p:nvPicPr>
            <p:cNvPr id="14" name="Picture 13" descr="decoration"/>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79124" y="500020"/>
              <a:ext cx="2832100" cy="1166590"/>
            </a:xfrm>
            <a:prstGeom prst="rect">
              <a:avLst/>
            </a:prstGeom>
          </p:spPr>
        </p:pic>
        <p:sp>
          <p:nvSpPr>
            <p:cNvPr id="7" name="Rectangle 6"/>
            <p:cNvSpPr/>
            <p:nvPr/>
          </p:nvSpPr>
          <p:spPr>
            <a:xfrm>
              <a:off x="5024896" y="2015387"/>
              <a:ext cx="996777" cy="2786917"/>
            </a:xfrm>
            <a:prstGeom prst="rect">
              <a:avLst/>
            </a:prstGeom>
          </p:spPr>
          <p:txBody>
            <a:bodyPr wrap="square">
              <a:spAutoFit/>
            </a:bodyPr>
            <a:lstStyle/>
            <a:p>
              <a:pPr defTabSz="457200"/>
              <a:r>
                <a:rPr lang="en-US" sz="1200" b="1" dirty="0">
                  <a:solidFill>
                    <a:srgbClr val="CECFCE"/>
                  </a:solidFill>
                  <a:latin typeface="Arial"/>
                  <a:cs typeface="Arial"/>
                </a:rPr>
                <a:t>Division:</a:t>
              </a:r>
            </a:p>
            <a:p>
              <a:pPr defTabSz="457200">
                <a:lnSpc>
                  <a:spcPct val="130000"/>
                </a:lnSpc>
                <a:tabLst>
                  <a:tab pos="966788" algn="l"/>
                </a:tabLst>
              </a:pPr>
              <a:r>
                <a:rPr lang="en-US" sz="1400" dirty="0">
                  <a:solidFill>
                    <a:srgbClr val="CECFCE"/>
                  </a:solidFill>
                  <a:latin typeface="Arial"/>
                  <a:cs typeface="Arial"/>
                </a:rPr>
                <a:t>APA</a:t>
              </a:r>
            </a:p>
            <a:p>
              <a:pPr defTabSz="457200">
                <a:lnSpc>
                  <a:spcPct val="130000"/>
                </a:lnSpc>
                <a:tabLst>
                  <a:tab pos="966788" algn="l"/>
                </a:tabLst>
              </a:pPr>
              <a:r>
                <a:rPr lang="en-US" sz="1400" dirty="0">
                  <a:solidFill>
                    <a:srgbClr val="CECFCE"/>
                  </a:solidFill>
                  <a:latin typeface="Arial"/>
                  <a:cs typeface="Arial"/>
                </a:rPr>
                <a:t>AT</a:t>
              </a:r>
            </a:p>
            <a:p>
              <a:pPr defTabSz="457200">
                <a:lnSpc>
                  <a:spcPct val="130000"/>
                </a:lnSpc>
                <a:tabLst>
                  <a:tab pos="966788" algn="l"/>
                </a:tabLst>
              </a:pPr>
              <a:r>
                <a:rPr lang="en-US" sz="1400" dirty="0">
                  <a:solidFill>
                    <a:srgbClr val="CECFCE"/>
                  </a:solidFill>
                  <a:latin typeface="Arial"/>
                  <a:cs typeface="Arial"/>
                </a:rPr>
                <a:t>Bus</a:t>
              </a:r>
            </a:p>
            <a:p>
              <a:pPr defTabSz="457200">
                <a:lnSpc>
                  <a:spcPct val="130000"/>
                </a:lnSpc>
                <a:tabLst>
                  <a:tab pos="966788" algn="l"/>
                </a:tabLst>
              </a:pPr>
              <a:r>
                <a:rPr lang="en-US" sz="1400" dirty="0">
                  <a:solidFill>
                    <a:srgbClr val="CECFCE"/>
                  </a:solidFill>
                  <a:latin typeface="Arial"/>
                  <a:cs typeface="Arial"/>
                </a:rPr>
                <a:t>FPCA</a:t>
              </a:r>
            </a:p>
            <a:p>
              <a:pPr defTabSz="457200">
                <a:lnSpc>
                  <a:spcPct val="130000"/>
                </a:lnSpc>
                <a:tabLst>
                  <a:tab pos="966788" algn="l"/>
                </a:tabLst>
              </a:pPr>
              <a:r>
                <a:rPr lang="en-US" sz="1400" dirty="0">
                  <a:solidFill>
                    <a:srgbClr val="CECFCE"/>
                  </a:solidFill>
                  <a:latin typeface="Arial"/>
                  <a:cs typeface="Arial"/>
                </a:rPr>
                <a:t>Hum</a:t>
              </a:r>
            </a:p>
            <a:p>
              <a:pPr defTabSz="457200">
                <a:lnSpc>
                  <a:spcPct val="130000"/>
                </a:lnSpc>
                <a:tabLst>
                  <a:tab pos="966788" algn="l"/>
                </a:tabLst>
              </a:pPr>
              <a:r>
                <a:rPr lang="en-US" sz="1400" dirty="0">
                  <a:solidFill>
                    <a:srgbClr val="CECFCE"/>
                  </a:solidFill>
                  <a:latin typeface="Arial"/>
                  <a:cs typeface="Arial"/>
                </a:rPr>
                <a:t>LRC</a:t>
              </a:r>
            </a:p>
            <a:p>
              <a:pPr defTabSz="457200">
                <a:lnSpc>
                  <a:spcPct val="130000"/>
                </a:lnSpc>
                <a:tabLst>
                  <a:tab pos="966788" algn="l"/>
                </a:tabLst>
              </a:pPr>
              <a:r>
                <a:rPr lang="en-US" sz="1400" dirty="0">
                  <a:solidFill>
                    <a:srgbClr val="CECFCE"/>
                  </a:solidFill>
                  <a:latin typeface="Arial"/>
                  <a:cs typeface="Arial"/>
                </a:rPr>
                <a:t>MSE</a:t>
              </a:r>
            </a:p>
            <a:p>
              <a:pPr defTabSz="457200">
                <a:lnSpc>
                  <a:spcPct val="130000"/>
                </a:lnSpc>
                <a:tabLst>
                  <a:tab pos="966788" algn="l"/>
                </a:tabLst>
              </a:pPr>
              <a:r>
                <a:rPr lang="en-US" sz="1400" dirty="0" err="1">
                  <a:solidFill>
                    <a:srgbClr val="CECFCE"/>
                  </a:solidFill>
                  <a:latin typeface="Arial"/>
                  <a:cs typeface="Arial"/>
                </a:rPr>
                <a:t>Soc</a:t>
              </a:r>
              <a:r>
                <a:rPr lang="en-US" sz="1400" dirty="0">
                  <a:solidFill>
                    <a:srgbClr val="CECFCE"/>
                  </a:solidFill>
                  <a:latin typeface="Arial"/>
                  <a:cs typeface="Arial"/>
                </a:rPr>
                <a:t> </a:t>
              </a:r>
              <a:r>
                <a:rPr lang="en-US" sz="1400" dirty="0" err="1">
                  <a:solidFill>
                    <a:srgbClr val="CECFCE"/>
                  </a:solidFill>
                  <a:latin typeface="Arial"/>
                  <a:cs typeface="Arial"/>
                </a:rPr>
                <a:t>Sci</a:t>
              </a:r>
              <a:endParaRPr lang="en-US" sz="1400" dirty="0">
                <a:solidFill>
                  <a:srgbClr val="CECFCE"/>
                </a:solidFill>
                <a:latin typeface="Arial"/>
                <a:cs typeface="Arial"/>
              </a:endParaRPr>
            </a:p>
            <a:p>
              <a:pPr defTabSz="457200">
                <a:lnSpc>
                  <a:spcPct val="130000"/>
                </a:lnSpc>
                <a:tabLst>
                  <a:tab pos="966788" algn="l"/>
                </a:tabLst>
              </a:pPr>
              <a:r>
                <a:rPr lang="en-US" sz="1400" dirty="0">
                  <a:solidFill>
                    <a:srgbClr val="CECFCE"/>
                  </a:solidFill>
                  <a:latin typeface="Arial"/>
                  <a:cs typeface="Arial"/>
                </a:rPr>
                <a:t>CTC</a:t>
              </a:r>
            </a:p>
          </p:txBody>
        </p:sp>
        <p:sp>
          <p:nvSpPr>
            <p:cNvPr id="36" name="Rectangle 35"/>
            <p:cNvSpPr/>
            <p:nvPr/>
          </p:nvSpPr>
          <p:spPr>
            <a:xfrm>
              <a:off x="5729154" y="2276091"/>
              <a:ext cx="3017976" cy="2503249"/>
            </a:xfrm>
            <a:prstGeom prst="rect">
              <a:avLst/>
            </a:prstGeom>
          </p:spPr>
          <p:txBody>
            <a:bodyPr wrap="square">
              <a:spAutoFit/>
            </a:bodyPr>
            <a:lstStyle/>
            <a:p>
              <a:pPr defTabSz="457200">
                <a:spcBef>
                  <a:spcPts val="1000"/>
                </a:spcBef>
                <a:tabLst>
                  <a:tab pos="966788" algn="l"/>
                </a:tabLst>
              </a:pPr>
              <a:r>
                <a:rPr lang="en-US" sz="1000" dirty="0">
                  <a:solidFill>
                    <a:prstClr val="white"/>
                  </a:solidFill>
                  <a:latin typeface="Arial"/>
                  <a:cs typeface="Arial"/>
                </a:rPr>
                <a:t>Allied Health, Physical Education, and Athletics	</a:t>
              </a:r>
            </a:p>
            <a:p>
              <a:pPr defTabSz="457200">
                <a:spcBef>
                  <a:spcPts val="1000"/>
                </a:spcBef>
                <a:tabLst>
                  <a:tab pos="966788" algn="l"/>
                </a:tabLst>
              </a:pPr>
              <a:r>
                <a:rPr lang="en-US" sz="1000" dirty="0">
                  <a:solidFill>
                    <a:prstClr val="white"/>
                  </a:solidFill>
                  <a:latin typeface="Arial"/>
                  <a:cs typeface="Arial"/>
                </a:rPr>
                <a:t>Applied Technology	</a:t>
              </a:r>
            </a:p>
            <a:p>
              <a:pPr defTabSz="457200">
                <a:spcBef>
                  <a:spcPts val="1000"/>
                </a:spcBef>
                <a:tabLst>
                  <a:tab pos="966788" algn="l"/>
                </a:tabLst>
              </a:pPr>
              <a:r>
                <a:rPr lang="en-US" sz="1000" dirty="0">
                  <a:solidFill>
                    <a:prstClr val="white"/>
                  </a:solidFill>
                  <a:latin typeface="Arial"/>
                  <a:cs typeface="Arial"/>
                </a:rPr>
                <a:t>Business Education	</a:t>
              </a:r>
            </a:p>
            <a:p>
              <a:pPr defTabSz="457200">
                <a:spcBef>
                  <a:spcPts val="1000"/>
                </a:spcBef>
                <a:tabLst>
                  <a:tab pos="966788" algn="l"/>
                </a:tabLst>
              </a:pPr>
              <a:r>
                <a:rPr lang="en-US" sz="1000" dirty="0">
                  <a:solidFill>
                    <a:prstClr val="white"/>
                  </a:solidFill>
                  <a:latin typeface="Arial"/>
                  <a:cs typeface="Arial"/>
                </a:rPr>
                <a:t>Fine, Performing, and Communication Arts	</a:t>
              </a:r>
            </a:p>
            <a:p>
              <a:pPr defTabSz="457200">
                <a:spcBef>
                  <a:spcPts val="1000"/>
                </a:spcBef>
                <a:tabLst>
                  <a:tab pos="966788" algn="l"/>
                </a:tabLst>
              </a:pPr>
              <a:r>
                <a:rPr lang="en-US" sz="1000" dirty="0">
                  <a:solidFill>
                    <a:prstClr val="white"/>
                  </a:solidFill>
                  <a:latin typeface="Arial"/>
                  <a:cs typeface="Arial"/>
                </a:rPr>
                <a:t>Humanities	</a:t>
              </a:r>
            </a:p>
            <a:p>
              <a:pPr defTabSz="457200">
                <a:spcBef>
                  <a:spcPts val="1000"/>
                </a:spcBef>
                <a:tabLst>
                  <a:tab pos="966788" algn="l"/>
                </a:tabLst>
              </a:pPr>
              <a:r>
                <a:rPr lang="en-US" sz="1000" dirty="0">
                  <a:solidFill>
                    <a:prstClr val="white"/>
                  </a:solidFill>
                  <a:latin typeface="Arial"/>
                  <a:cs typeface="Arial"/>
                </a:rPr>
                <a:t>Library &amp; Student Learning Support Services	</a:t>
              </a:r>
            </a:p>
            <a:p>
              <a:pPr defTabSz="457200">
                <a:spcBef>
                  <a:spcPts val="1000"/>
                </a:spcBef>
                <a:tabLst>
                  <a:tab pos="966788" algn="l"/>
                </a:tabLst>
              </a:pPr>
              <a:r>
                <a:rPr lang="en-US" sz="1000" dirty="0">
                  <a:solidFill>
                    <a:prstClr val="white"/>
                  </a:solidFill>
                  <a:latin typeface="Arial"/>
                  <a:cs typeface="Arial"/>
                </a:rPr>
                <a:t>Math, Science, and Engineering	</a:t>
              </a:r>
            </a:p>
            <a:p>
              <a:pPr defTabSz="457200">
                <a:spcBef>
                  <a:spcPts val="1000"/>
                </a:spcBef>
                <a:tabLst>
                  <a:tab pos="966788" algn="l"/>
                </a:tabLst>
              </a:pPr>
              <a:r>
                <a:rPr lang="en-US" sz="1000" dirty="0">
                  <a:solidFill>
                    <a:prstClr val="white"/>
                  </a:solidFill>
                  <a:latin typeface="Arial"/>
                  <a:cs typeface="Arial"/>
                </a:rPr>
                <a:t>Social Sciences	</a:t>
              </a:r>
            </a:p>
            <a:p>
              <a:pPr defTabSz="457200">
                <a:spcBef>
                  <a:spcPts val="1000"/>
                </a:spcBef>
                <a:tabLst>
                  <a:tab pos="966788" algn="l"/>
                </a:tabLst>
              </a:pPr>
              <a:r>
                <a:rPr lang="en-US" sz="1000" dirty="0">
                  <a:solidFill>
                    <a:prstClr val="white"/>
                  </a:solidFill>
                  <a:latin typeface="Arial"/>
                  <a:cs typeface="Arial"/>
                </a:rPr>
                <a:t>Career Technology 	</a:t>
              </a:r>
            </a:p>
          </p:txBody>
        </p:sp>
        <p:pic>
          <p:nvPicPr>
            <p:cNvPr id="45" name="Picture 44" descr="decoratio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84290" y="1285478"/>
              <a:ext cx="1062183" cy="1019696"/>
            </a:xfrm>
            <a:prstGeom prst="rect">
              <a:avLst/>
            </a:prstGeom>
          </p:spPr>
        </p:pic>
      </p:grpSp>
      <p:pic>
        <p:nvPicPr>
          <p:cNvPr id="10" name="Picture 9" descr="decoration"/>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447496" y="2299862"/>
            <a:ext cx="1959476" cy="1092644"/>
          </a:xfrm>
          <a:prstGeom prst="rect">
            <a:avLst/>
          </a:prstGeom>
        </p:spPr>
      </p:pic>
      <p:sp>
        <p:nvSpPr>
          <p:cNvPr id="4" name="Title 3"/>
          <p:cNvSpPr>
            <a:spLocks noGrp="1"/>
          </p:cNvSpPr>
          <p:nvPr>
            <p:ph type="title"/>
          </p:nvPr>
        </p:nvSpPr>
        <p:spPr>
          <a:xfrm>
            <a:off x="457200" y="274639"/>
            <a:ext cx="8229600" cy="832702"/>
          </a:xfrm>
        </p:spPr>
        <p:txBody>
          <a:bodyPr/>
          <a:lstStyle/>
          <a:p>
            <a:r>
              <a:rPr lang="en-US" dirty="0" smtClean="0"/>
              <a:t>Working Together</a:t>
            </a:r>
            <a:endParaRPr lang="en-US" dirty="0"/>
          </a:p>
        </p:txBody>
      </p:sp>
    </p:spTree>
    <p:extLst>
      <p:ext uri="{BB962C8B-B14F-4D97-AF65-F5344CB8AC3E}">
        <p14:creationId xmlns:p14="http://schemas.microsoft.com/office/powerpoint/2010/main" val="9498182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FFFDDF"/>
        </a:solidFill>
        <a:effectLst/>
      </p:bgPr>
    </p:bg>
    <p:spTree>
      <p:nvGrpSpPr>
        <p:cNvPr id="1" name=""/>
        <p:cNvGrpSpPr/>
        <p:nvPr/>
      </p:nvGrpSpPr>
      <p:grpSpPr>
        <a:xfrm>
          <a:off x="0" y="0"/>
          <a:ext cx="0" cy="0"/>
          <a:chOff x="0" y="0"/>
          <a:chExt cx="0" cy="0"/>
        </a:xfrm>
      </p:grpSpPr>
      <p:sp>
        <p:nvSpPr>
          <p:cNvPr id="4" name="Oval 3" descr="begin here"/>
          <p:cNvSpPr/>
          <p:nvPr/>
        </p:nvSpPr>
        <p:spPr>
          <a:xfrm>
            <a:off x="803680" y="1264715"/>
            <a:ext cx="2958844" cy="2868132"/>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5" name="Oval 4" descr="become ram ready"/>
          <p:cNvSpPr/>
          <p:nvPr/>
        </p:nvSpPr>
        <p:spPr>
          <a:xfrm>
            <a:off x="4066660" y="1577892"/>
            <a:ext cx="4223968" cy="4223968"/>
          </a:xfrm>
          <a:prstGeom prst="ellipse">
            <a:avLst/>
          </a:prstGeom>
          <a:solidFill>
            <a:srgbClr val="CECF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6" name="Down Arrow 5" descr="down arrow"/>
          <p:cNvSpPr/>
          <p:nvPr/>
        </p:nvSpPr>
        <p:spPr>
          <a:xfrm>
            <a:off x="2019123" y="1043528"/>
            <a:ext cx="549371" cy="663562"/>
          </a:xfrm>
          <a:prstGeom prst="downArrow">
            <a:avLst/>
          </a:prstGeom>
          <a:solidFill>
            <a:srgbClr val="FFFDD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7" name="TextBox 6"/>
          <p:cNvSpPr txBox="1"/>
          <p:nvPr/>
        </p:nvSpPr>
        <p:spPr>
          <a:xfrm>
            <a:off x="1130482" y="1642789"/>
            <a:ext cx="2322708" cy="461665"/>
          </a:xfrm>
          <a:prstGeom prst="rect">
            <a:avLst/>
          </a:prstGeom>
          <a:noFill/>
        </p:spPr>
        <p:txBody>
          <a:bodyPr wrap="square" rtlCol="0">
            <a:spAutoFit/>
          </a:bodyPr>
          <a:lstStyle/>
          <a:p>
            <a:pPr algn="ctr" defTabSz="457200"/>
            <a:r>
              <a:rPr lang="en-US" sz="2400" b="1" dirty="0">
                <a:solidFill>
                  <a:srgbClr val="CE0037"/>
                </a:solidFill>
                <a:latin typeface="Arial Black"/>
                <a:cs typeface="Arial Black"/>
              </a:rPr>
              <a:t>Begin Here</a:t>
            </a:r>
          </a:p>
        </p:txBody>
      </p:sp>
      <p:sp>
        <p:nvSpPr>
          <p:cNvPr id="8" name="TextBox 7"/>
          <p:cNvSpPr txBox="1"/>
          <p:nvPr/>
        </p:nvSpPr>
        <p:spPr>
          <a:xfrm>
            <a:off x="1180427" y="2179599"/>
            <a:ext cx="2686577" cy="1452706"/>
          </a:xfrm>
          <a:prstGeom prst="rect">
            <a:avLst/>
          </a:prstGeom>
          <a:noFill/>
        </p:spPr>
        <p:txBody>
          <a:bodyPr wrap="square" rtlCol="0">
            <a:spAutoFit/>
          </a:bodyPr>
          <a:lstStyle/>
          <a:p>
            <a:pPr marL="274320" indent="-274320" defTabSz="457200">
              <a:lnSpc>
                <a:spcPct val="85000"/>
              </a:lnSpc>
              <a:spcBef>
                <a:spcPts val="600"/>
              </a:spcBef>
              <a:buClr>
                <a:srgbClr val="CE0037"/>
              </a:buClr>
              <a:buSzPct val="125000"/>
              <a:buFont typeface="+mj-lt"/>
              <a:buAutoNum type="arabicPeriod"/>
            </a:pPr>
            <a:r>
              <a:rPr lang="en-US" sz="1600" b="1" dirty="0">
                <a:solidFill>
                  <a:prstClr val="black"/>
                </a:solidFill>
                <a:latin typeface="Arial"/>
                <a:cs typeface="Arial"/>
              </a:rPr>
              <a:t>Application</a:t>
            </a:r>
          </a:p>
          <a:p>
            <a:pPr marL="274320" indent="-274320" defTabSz="457200">
              <a:lnSpc>
                <a:spcPct val="85000"/>
              </a:lnSpc>
              <a:spcBef>
                <a:spcPts val="600"/>
              </a:spcBef>
              <a:buClr>
                <a:srgbClr val="CE0037"/>
              </a:buClr>
              <a:buSzPct val="125000"/>
              <a:buFont typeface="+mj-lt"/>
              <a:buAutoNum type="arabicPeriod"/>
            </a:pPr>
            <a:r>
              <a:rPr lang="en-US" sz="1600" b="1" dirty="0">
                <a:solidFill>
                  <a:prstClr val="black"/>
                </a:solidFill>
                <a:latin typeface="Arial"/>
                <a:cs typeface="Arial"/>
              </a:rPr>
              <a:t>Assessment</a:t>
            </a:r>
          </a:p>
          <a:p>
            <a:pPr marL="274320" indent="-274320" defTabSz="457200">
              <a:lnSpc>
                <a:spcPct val="85000"/>
              </a:lnSpc>
              <a:spcBef>
                <a:spcPts val="600"/>
              </a:spcBef>
              <a:buClr>
                <a:srgbClr val="CE0037"/>
              </a:buClr>
              <a:buSzPct val="125000"/>
              <a:buFont typeface="+mj-lt"/>
              <a:buAutoNum type="arabicPeriod"/>
            </a:pPr>
            <a:r>
              <a:rPr lang="en-US" sz="1600" b="1" dirty="0">
                <a:solidFill>
                  <a:prstClr val="black"/>
                </a:solidFill>
                <a:latin typeface="Arial"/>
                <a:cs typeface="Arial"/>
              </a:rPr>
              <a:t>Orientation</a:t>
            </a:r>
          </a:p>
          <a:p>
            <a:pPr marL="274320" indent="-274320" defTabSz="457200">
              <a:lnSpc>
                <a:spcPct val="85000"/>
              </a:lnSpc>
              <a:spcBef>
                <a:spcPts val="600"/>
              </a:spcBef>
              <a:buClr>
                <a:srgbClr val="CE0037"/>
              </a:buClr>
              <a:buSzPct val="125000"/>
              <a:buFont typeface="+mj-lt"/>
              <a:buAutoNum type="arabicPeriod"/>
            </a:pPr>
            <a:r>
              <a:rPr lang="en-US" sz="1600" b="1" dirty="0">
                <a:solidFill>
                  <a:prstClr val="black"/>
                </a:solidFill>
                <a:latin typeface="Arial"/>
                <a:cs typeface="Arial"/>
              </a:rPr>
              <a:t>Counseling (SEPA)</a:t>
            </a:r>
          </a:p>
          <a:p>
            <a:pPr marL="274320" indent="-274320" defTabSz="457200">
              <a:lnSpc>
                <a:spcPct val="85000"/>
              </a:lnSpc>
              <a:spcBef>
                <a:spcPts val="600"/>
              </a:spcBef>
              <a:buClr>
                <a:srgbClr val="CE0037"/>
              </a:buClr>
              <a:buSzPct val="125000"/>
              <a:buFont typeface="+mj-lt"/>
              <a:buAutoNum type="arabicPeriod"/>
            </a:pPr>
            <a:r>
              <a:rPr lang="en-US" sz="1600" b="1" dirty="0">
                <a:solidFill>
                  <a:prstClr val="black"/>
                </a:solidFill>
                <a:latin typeface="Arial"/>
                <a:cs typeface="Arial"/>
              </a:rPr>
              <a:t>Registration</a:t>
            </a:r>
            <a:endParaRPr lang="en-US" sz="1600" b="1" dirty="0">
              <a:solidFill>
                <a:srgbClr val="CE0037"/>
              </a:solidFill>
              <a:latin typeface="Arial"/>
              <a:cs typeface="Arial"/>
            </a:endParaRPr>
          </a:p>
        </p:txBody>
      </p:sp>
      <p:sp>
        <p:nvSpPr>
          <p:cNvPr id="9" name="TextBox 8"/>
          <p:cNvSpPr txBox="1"/>
          <p:nvPr/>
        </p:nvSpPr>
        <p:spPr>
          <a:xfrm>
            <a:off x="4961812" y="1932532"/>
            <a:ext cx="2322708" cy="830997"/>
          </a:xfrm>
          <a:prstGeom prst="rect">
            <a:avLst/>
          </a:prstGeom>
          <a:noFill/>
        </p:spPr>
        <p:txBody>
          <a:bodyPr wrap="square" rtlCol="0">
            <a:spAutoFit/>
          </a:bodyPr>
          <a:lstStyle/>
          <a:p>
            <a:pPr algn="ctr" defTabSz="457200"/>
            <a:r>
              <a:rPr lang="en-US" sz="2400" b="1" dirty="0">
                <a:solidFill>
                  <a:srgbClr val="CE0037"/>
                </a:solidFill>
                <a:latin typeface="Arial Black"/>
                <a:cs typeface="Arial Black"/>
              </a:rPr>
              <a:t>Become RAM Ready</a:t>
            </a:r>
          </a:p>
        </p:txBody>
      </p:sp>
      <p:sp>
        <p:nvSpPr>
          <p:cNvPr id="10" name="TextBox 9"/>
          <p:cNvSpPr txBox="1"/>
          <p:nvPr/>
        </p:nvSpPr>
        <p:spPr>
          <a:xfrm>
            <a:off x="4416371" y="2761883"/>
            <a:ext cx="3631558" cy="2212913"/>
          </a:xfrm>
          <a:prstGeom prst="rect">
            <a:avLst/>
          </a:prstGeom>
          <a:noFill/>
        </p:spPr>
        <p:txBody>
          <a:bodyPr wrap="square" rtlCol="0">
            <a:spAutoFit/>
          </a:bodyPr>
          <a:lstStyle/>
          <a:p>
            <a:pPr algn="ctr" defTabSz="457200">
              <a:lnSpc>
                <a:spcPct val="85000"/>
              </a:lnSpc>
              <a:spcBef>
                <a:spcPts val="600"/>
              </a:spcBef>
              <a:buClr>
                <a:srgbClr val="CE0037"/>
              </a:buClr>
              <a:buSzPct val="125000"/>
            </a:pPr>
            <a:r>
              <a:rPr lang="en-US" sz="1600" dirty="0">
                <a:solidFill>
                  <a:srgbClr val="92002A"/>
                </a:solidFill>
                <a:latin typeface="Arial"/>
                <a:cs typeface="Arial"/>
              </a:rPr>
              <a:t>Attend RAM Ready, the new student welcome event, prior to the start of semester</a:t>
            </a:r>
          </a:p>
          <a:p>
            <a:pPr marL="274320" indent="-274320" defTabSz="457200">
              <a:lnSpc>
                <a:spcPct val="85000"/>
              </a:lnSpc>
              <a:spcBef>
                <a:spcPts val="600"/>
              </a:spcBef>
              <a:buClr>
                <a:srgbClr val="CE0037"/>
              </a:buClr>
              <a:buSzPct val="125000"/>
              <a:buFont typeface="+mj-lt"/>
              <a:buAutoNum type="arabicPeriod"/>
            </a:pPr>
            <a:r>
              <a:rPr lang="en-US" sz="1600" b="1" dirty="0">
                <a:solidFill>
                  <a:prstClr val="black"/>
                </a:solidFill>
                <a:latin typeface="Arial"/>
                <a:cs typeface="Arial"/>
              </a:rPr>
              <a:t>Get ID card, parking permit, textbooks, and pay fees</a:t>
            </a:r>
          </a:p>
          <a:p>
            <a:pPr marL="274320" indent="-274320" defTabSz="457200">
              <a:lnSpc>
                <a:spcPct val="85000"/>
              </a:lnSpc>
              <a:spcBef>
                <a:spcPts val="600"/>
              </a:spcBef>
              <a:buClr>
                <a:srgbClr val="CE0037"/>
              </a:buClr>
              <a:buSzPct val="125000"/>
              <a:buFont typeface="+mj-lt"/>
              <a:buAutoNum type="arabicPeriod"/>
            </a:pPr>
            <a:r>
              <a:rPr lang="en-US" sz="1600" b="1" dirty="0">
                <a:solidFill>
                  <a:prstClr val="black"/>
                </a:solidFill>
                <a:latin typeface="Arial"/>
                <a:cs typeface="Arial"/>
              </a:rPr>
              <a:t>Take campus tour to find classrooms and service areas</a:t>
            </a:r>
          </a:p>
          <a:p>
            <a:pPr marL="274320" indent="-274320" defTabSz="457200">
              <a:lnSpc>
                <a:spcPct val="85000"/>
              </a:lnSpc>
              <a:spcBef>
                <a:spcPts val="600"/>
              </a:spcBef>
              <a:buClr>
                <a:srgbClr val="CE0037"/>
              </a:buClr>
              <a:buSzPct val="125000"/>
              <a:buFont typeface="+mj-lt"/>
              <a:buAutoNum type="arabicPeriod"/>
            </a:pPr>
            <a:r>
              <a:rPr lang="en-US" sz="1600" b="1" dirty="0">
                <a:solidFill>
                  <a:prstClr val="black"/>
                </a:solidFill>
                <a:latin typeface="Arial"/>
                <a:cs typeface="Arial"/>
              </a:rPr>
              <a:t>Learn about technology, student resources, campus life, etc.</a:t>
            </a:r>
            <a:endParaRPr lang="en-US" sz="1600" b="1" dirty="0">
              <a:solidFill>
                <a:srgbClr val="CE0037"/>
              </a:solidFill>
              <a:latin typeface="Arial"/>
              <a:cs typeface="Arial"/>
            </a:endParaRPr>
          </a:p>
        </p:txBody>
      </p:sp>
      <p:pic>
        <p:nvPicPr>
          <p:cNvPr id="11" name="Picture 10" descr="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0974" y="1171960"/>
            <a:ext cx="971424" cy="862480"/>
          </a:xfrm>
          <a:prstGeom prst="rect">
            <a:avLst/>
          </a:prstGeom>
        </p:spPr>
      </p:pic>
      <p:pic>
        <p:nvPicPr>
          <p:cNvPr id="16" name="Picture 15" descr="decorati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9769" y="2562613"/>
            <a:ext cx="800100" cy="279400"/>
          </a:xfrm>
          <a:prstGeom prst="rect">
            <a:avLst/>
          </a:prstGeom>
        </p:spPr>
      </p:pic>
      <p:sp>
        <p:nvSpPr>
          <p:cNvPr id="18" name="Oval 17" descr="next step"/>
          <p:cNvSpPr/>
          <p:nvPr/>
        </p:nvSpPr>
        <p:spPr>
          <a:xfrm>
            <a:off x="737844" y="5935453"/>
            <a:ext cx="4223968" cy="4223968"/>
          </a:xfrm>
          <a:prstGeom prst="ellipse">
            <a:avLst/>
          </a:prstGeom>
          <a:solidFill>
            <a:srgbClr val="9D002C"/>
          </a:solidFill>
          <a:ln>
            <a:solidFill>
              <a:srgbClr val="CE0037"/>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pic>
        <p:nvPicPr>
          <p:cNvPr id="17" name="Picture 16" descr="decoratio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3853" y="5282526"/>
            <a:ext cx="4686300" cy="2616200"/>
          </a:xfrm>
          <a:prstGeom prst="rect">
            <a:avLst/>
          </a:prstGeom>
        </p:spPr>
      </p:pic>
      <p:sp>
        <p:nvSpPr>
          <p:cNvPr id="2" name="Title 1"/>
          <p:cNvSpPr>
            <a:spLocks noGrp="1"/>
          </p:cNvSpPr>
          <p:nvPr>
            <p:ph type="title"/>
          </p:nvPr>
        </p:nvSpPr>
        <p:spPr/>
        <p:txBody>
          <a:bodyPr/>
          <a:lstStyle/>
          <a:p>
            <a:r>
              <a:rPr lang="en-US" dirty="0" smtClean="0"/>
              <a:t>Steps</a:t>
            </a:r>
            <a:endParaRPr lang="en-US" dirty="0"/>
          </a:p>
        </p:txBody>
      </p:sp>
    </p:spTree>
    <p:extLst>
      <p:ext uri="{BB962C8B-B14F-4D97-AF65-F5344CB8AC3E}">
        <p14:creationId xmlns:p14="http://schemas.microsoft.com/office/powerpoint/2010/main" val="31604135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10" presetClass="entr" presetSubtype="0" fill="hold" nodeType="withEffect">
                                  <p:stCondLst>
                                    <p:cond delay="75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75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75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right)">
                                      <p:cBhvr>
                                        <p:cTn id="24" dur="700"/>
                                        <p:tgtEl>
                                          <p:spTgt spid="17"/>
                                        </p:tgtEl>
                                      </p:cBhvr>
                                    </p:animEffect>
                                  </p:childTnLst>
                                </p:cTn>
                              </p:par>
                            </p:childTnLst>
                          </p:cTn>
                        </p:par>
                        <p:par>
                          <p:cTn id="25" fill="hold">
                            <p:stCondLst>
                              <p:cond delay="700"/>
                            </p:stCondLst>
                            <p:childTnLst>
                              <p:par>
                                <p:cTn id="26" presetID="10" presetClass="entr" presetSubtype="0"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0" grpId="0"/>
      <p:bldP spid="18"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ECFCE"/>
        </a:solidFill>
        <a:effectLst/>
      </p:bgPr>
    </p:bg>
    <p:spTree>
      <p:nvGrpSpPr>
        <p:cNvPr id="1" name=""/>
        <p:cNvGrpSpPr/>
        <p:nvPr/>
      </p:nvGrpSpPr>
      <p:grpSpPr>
        <a:xfrm>
          <a:off x="0" y="0"/>
          <a:ext cx="0" cy="0"/>
          <a:chOff x="0" y="0"/>
          <a:chExt cx="0" cy="0"/>
        </a:xfrm>
      </p:grpSpPr>
      <p:sp>
        <p:nvSpPr>
          <p:cNvPr id="4" name="Oval 3" descr="stay on track"/>
          <p:cNvSpPr/>
          <p:nvPr/>
        </p:nvSpPr>
        <p:spPr>
          <a:xfrm>
            <a:off x="4242348" y="2651607"/>
            <a:ext cx="3892808" cy="3892808"/>
          </a:xfrm>
          <a:prstGeom prst="ellipse">
            <a:avLst/>
          </a:prstGeom>
          <a:solidFill>
            <a:srgbClr val="CE0037"/>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457200"/>
            <a:endParaRPr lang="en-US">
              <a:solidFill>
                <a:prstClr val="black"/>
              </a:solidFill>
              <a:latin typeface="Calibri"/>
            </a:endParaRPr>
          </a:p>
        </p:txBody>
      </p:sp>
      <p:sp>
        <p:nvSpPr>
          <p:cNvPr id="5" name="Oval 4" descr="connect with your success team"/>
          <p:cNvSpPr/>
          <p:nvPr/>
        </p:nvSpPr>
        <p:spPr>
          <a:xfrm>
            <a:off x="737844" y="806455"/>
            <a:ext cx="4223968" cy="4223968"/>
          </a:xfrm>
          <a:prstGeom prst="ellipse">
            <a:avLst/>
          </a:prstGeom>
          <a:solidFill>
            <a:srgbClr val="9D002C"/>
          </a:solidFill>
          <a:ln>
            <a:solidFill>
              <a:srgbClr val="CE003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pic>
        <p:nvPicPr>
          <p:cNvPr id="6" name="Picture 5" descr="decor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3853" y="-1445855"/>
            <a:ext cx="4686300" cy="2616200"/>
          </a:xfrm>
          <a:prstGeom prst="rect">
            <a:avLst/>
          </a:prstGeom>
        </p:spPr>
      </p:pic>
      <p:pic>
        <p:nvPicPr>
          <p:cNvPr id="8" name="Picture 7" descr="decorati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4078" y="1298869"/>
            <a:ext cx="4528554" cy="1440229"/>
          </a:xfrm>
          <a:prstGeom prst="rect">
            <a:avLst/>
          </a:prstGeom>
        </p:spPr>
      </p:pic>
      <p:pic>
        <p:nvPicPr>
          <p:cNvPr id="9" name="Picture 8" descr="decoratio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0301" y="3263605"/>
            <a:ext cx="1597003" cy="336982"/>
          </a:xfrm>
          <a:prstGeom prst="rect">
            <a:avLst/>
          </a:prstGeom>
        </p:spPr>
      </p:pic>
      <p:sp>
        <p:nvSpPr>
          <p:cNvPr id="11" name="TextBox 10"/>
          <p:cNvSpPr txBox="1"/>
          <p:nvPr/>
        </p:nvSpPr>
        <p:spPr>
          <a:xfrm>
            <a:off x="1343060" y="1341677"/>
            <a:ext cx="2566750" cy="646331"/>
          </a:xfrm>
          <a:prstGeom prst="rect">
            <a:avLst/>
          </a:prstGeom>
          <a:noFill/>
        </p:spPr>
        <p:txBody>
          <a:bodyPr wrap="square" rtlCol="0">
            <a:spAutoFit/>
          </a:bodyPr>
          <a:lstStyle/>
          <a:p>
            <a:pPr defTabSz="457200"/>
            <a:r>
              <a:rPr lang="en-US" b="1" dirty="0">
                <a:solidFill>
                  <a:srgbClr val="FFFDDF"/>
                </a:solidFill>
                <a:latin typeface="Arial Black"/>
                <a:cs typeface="Arial Black"/>
              </a:rPr>
              <a:t>Connect with your Success team</a:t>
            </a:r>
            <a:endParaRPr lang="en-US" dirty="0">
              <a:solidFill>
                <a:srgbClr val="FFFDDF"/>
              </a:solidFill>
              <a:latin typeface="Calibri"/>
            </a:endParaRPr>
          </a:p>
        </p:txBody>
      </p:sp>
      <p:sp>
        <p:nvSpPr>
          <p:cNvPr id="12" name="TextBox 11"/>
          <p:cNvSpPr txBox="1"/>
          <p:nvPr/>
        </p:nvSpPr>
        <p:spPr>
          <a:xfrm>
            <a:off x="1362728" y="1916224"/>
            <a:ext cx="3303362" cy="2554545"/>
          </a:xfrm>
          <a:prstGeom prst="rect">
            <a:avLst/>
          </a:prstGeom>
          <a:noFill/>
        </p:spPr>
        <p:txBody>
          <a:bodyPr wrap="square" rtlCol="0">
            <a:spAutoFit/>
          </a:bodyPr>
          <a:lstStyle/>
          <a:p>
            <a:pPr defTabSz="457200">
              <a:spcBef>
                <a:spcPts val="600"/>
              </a:spcBef>
              <a:buClr>
                <a:srgbClr val="CE0037"/>
              </a:buClr>
              <a:buSzPct val="125000"/>
            </a:pPr>
            <a:r>
              <a:rPr lang="en-US" sz="1600" dirty="0">
                <a:solidFill>
                  <a:prstClr val="white"/>
                </a:solidFill>
                <a:latin typeface="Arial"/>
                <a:cs typeface="Arial"/>
              </a:rPr>
              <a:t>You will be assigned to a </a:t>
            </a:r>
            <a:br>
              <a:rPr lang="en-US" sz="1600" dirty="0">
                <a:solidFill>
                  <a:prstClr val="white"/>
                </a:solidFill>
                <a:latin typeface="Arial"/>
                <a:cs typeface="Arial"/>
              </a:rPr>
            </a:br>
            <a:r>
              <a:rPr lang="en-US" sz="1600" dirty="0">
                <a:solidFill>
                  <a:prstClr val="white"/>
                </a:solidFill>
                <a:latin typeface="Arial"/>
                <a:cs typeface="Arial"/>
              </a:rPr>
              <a:t>specific team of specialists </a:t>
            </a:r>
            <a:br>
              <a:rPr lang="en-US" sz="1600" dirty="0">
                <a:solidFill>
                  <a:prstClr val="white"/>
                </a:solidFill>
                <a:latin typeface="Arial"/>
                <a:cs typeface="Arial"/>
              </a:rPr>
            </a:br>
            <a:r>
              <a:rPr lang="en-US" sz="1600" dirty="0">
                <a:solidFill>
                  <a:prstClr val="white"/>
                </a:solidFill>
                <a:latin typeface="Arial"/>
                <a:cs typeface="Arial"/>
              </a:rPr>
              <a:t>who will provide guidance and support throughout your time at FCC. From help with financial aid to making sure you get the classes you need to stay on track, regularly scheduled check-ins with your team will make sure you’re on the path to success.</a:t>
            </a:r>
          </a:p>
        </p:txBody>
      </p:sp>
      <p:sp>
        <p:nvSpPr>
          <p:cNvPr id="13" name="TextBox 12"/>
          <p:cNvSpPr txBox="1"/>
          <p:nvPr/>
        </p:nvSpPr>
        <p:spPr>
          <a:xfrm>
            <a:off x="4926778" y="3574956"/>
            <a:ext cx="2566750" cy="369332"/>
          </a:xfrm>
          <a:prstGeom prst="rect">
            <a:avLst/>
          </a:prstGeom>
          <a:noFill/>
        </p:spPr>
        <p:txBody>
          <a:bodyPr wrap="square" rtlCol="0">
            <a:spAutoFit/>
          </a:bodyPr>
          <a:lstStyle/>
          <a:p>
            <a:pPr algn="ctr" defTabSz="457200"/>
            <a:r>
              <a:rPr lang="en-US" b="1" dirty="0">
                <a:solidFill>
                  <a:srgbClr val="FFFDDF"/>
                </a:solidFill>
                <a:latin typeface="Arial Black"/>
                <a:cs typeface="Arial Black"/>
              </a:rPr>
              <a:t>Stay on Track</a:t>
            </a:r>
            <a:endParaRPr lang="en-US" dirty="0">
              <a:solidFill>
                <a:srgbClr val="FFFDDF"/>
              </a:solidFill>
              <a:latin typeface="Calibri"/>
            </a:endParaRPr>
          </a:p>
        </p:txBody>
      </p:sp>
      <p:sp>
        <p:nvSpPr>
          <p:cNvPr id="14" name="TextBox 13"/>
          <p:cNvSpPr txBox="1"/>
          <p:nvPr/>
        </p:nvSpPr>
        <p:spPr>
          <a:xfrm>
            <a:off x="4660554" y="4029908"/>
            <a:ext cx="3474602" cy="1579920"/>
          </a:xfrm>
          <a:prstGeom prst="rect">
            <a:avLst/>
          </a:prstGeom>
          <a:noFill/>
        </p:spPr>
        <p:txBody>
          <a:bodyPr wrap="square" rtlCol="0">
            <a:spAutoFit/>
          </a:bodyPr>
          <a:lstStyle/>
          <a:p>
            <a:pPr marL="285750" indent="-285750" defTabSz="457200">
              <a:lnSpc>
                <a:spcPct val="90000"/>
              </a:lnSpc>
              <a:spcBef>
                <a:spcPts val="600"/>
              </a:spcBef>
              <a:buClr>
                <a:srgbClr val="CECFCE"/>
              </a:buClr>
              <a:buSzPct val="125000"/>
              <a:buFont typeface="Arial"/>
              <a:buChar char="•"/>
            </a:pPr>
            <a:r>
              <a:rPr lang="en-US" sz="1600" dirty="0">
                <a:solidFill>
                  <a:prstClr val="white"/>
                </a:solidFill>
                <a:latin typeface="Arial"/>
                <a:cs typeface="Arial"/>
              </a:rPr>
              <a:t>Register for 15 or more units each semester</a:t>
            </a:r>
          </a:p>
          <a:p>
            <a:pPr marL="285750" indent="-285750" defTabSz="457200">
              <a:lnSpc>
                <a:spcPct val="90000"/>
              </a:lnSpc>
              <a:spcBef>
                <a:spcPts val="600"/>
              </a:spcBef>
              <a:buClr>
                <a:srgbClr val="CECFCE"/>
              </a:buClr>
              <a:buSzPct val="125000"/>
              <a:buFont typeface="Arial"/>
              <a:buChar char="•"/>
            </a:pPr>
            <a:r>
              <a:rPr lang="en-US" sz="1600" dirty="0">
                <a:solidFill>
                  <a:prstClr val="white"/>
                </a:solidFill>
                <a:latin typeface="Arial"/>
                <a:cs typeface="Arial"/>
              </a:rPr>
              <a:t>Apply for financial aid each year</a:t>
            </a:r>
          </a:p>
          <a:p>
            <a:pPr marL="285750" indent="-285750" defTabSz="457200">
              <a:lnSpc>
                <a:spcPct val="90000"/>
              </a:lnSpc>
              <a:spcBef>
                <a:spcPts val="600"/>
              </a:spcBef>
              <a:buClr>
                <a:srgbClr val="CECFCE"/>
              </a:buClr>
              <a:buSzPct val="125000"/>
              <a:buFont typeface="Arial"/>
              <a:buChar char="•"/>
            </a:pPr>
            <a:r>
              <a:rPr lang="en-US" sz="1600" dirty="0">
                <a:solidFill>
                  <a:prstClr val="white"/>
                </a:solidFill>
                <a:latin typeface="Arial"/>
                <a:cs typeface="Arial"/>
              </a:rPr>
              <a:t>Take advantage of student learning resources (tutorial center, PASS, etc.)</a:t>
            </a:r>
          </a:p>
        </p:txBody>
      </p:sp>
      <p:pic>
        <p:nvPicPr>
          <p:cNvPr id="18" name="Picture 17" descr="decoratio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6099" y="5712778"/>
            <a:ext cx="3194055" cy="1174139"/>
          </a:xfrm>
          <a:prstGeom prst="rect">
            <a:avLst/>
          </a:prstGeom>
        </p:spPr>
      </p:pic>
      <p:sp>
        <p:nvSpPr>
          <p:cNvPr id="2" name="Title 1"/>
          <p:cNvSpPr>
            <a:spLocks noGrp="1"/>
          </p:cNvSpPr>
          <p:nvPr>
            <p:ph type="title"/>
          </p:nvPr>
        </p:nvSpPr>
        <p:spPr>
          <a:xfrm>
            <a:off x="457200" y="274639"/>
            <a:ext cx="8229600" cy="680529"/>
          </a:xfrm>
        </p:spPr>
        <p:txBody>
          <a:bodyPr>
            <a:normAutofit fontScale="90000"/>
          </a:bodyPr>
          <a:lstStyle/>
          <a:p>
            <a:r>
              <a:rPr lang="en-US" dirty="0" smtClean="0"/>
              <a:t>Steps continued</a:t>
            </a:r>
            <a:endParaRPr lang="en-US" dirty="0"/>
          </a:p>
        </p:txBody>
      </p:sp>
    </p:spTree>
    <p:extLst>
      <p:ext uri="{BB962C8B-B14F-4D97-AF65-F5344CB8AC3E}">
        <p14:creationId xmlns:p14="http://schemas.microsoft.com/office/powerpoint/2010/main" val="15103592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66738" y="348341"/>
            <a:ext cx="8001000" cy="949325"/>
          </a:xfrm>
          <a:noFill/>
        </p:spPr>
        <p:txBody>
          <a:bodyPr/>
          <a:lstStyle/>
          <a:p>
            <a:pPr eaLnBrk="1" hangingPunct="1"/>
            <a:r>
              <a:rPr lang="en-US" sz="4000" b="1" dirty="0" err="1" smtClean="0">
                <a:latin typeface="Arial" charset="0"/>
              </a:rPr>
              <a:t>Mufadhal</a:t>
            </a:r>
            <a:r>
              <a:rPr lang="en-US" sz="4000" b="1" dirty="0" smtClean="0">
                <a:latin typeface="Arial" charset="0"/>
              </a:rPr>
              <a:t> Al-</a:t>
            </a:r>
            <a:r>
              <a:rPr lang="en-US" sz="4000" b="1" dirty="0" err="1" smtClean="0">
                <a:latin typeface="Arial" charset="0"/>
              </a:rPr>
              <a:t>Kuhlani</a:t>
            </a:r>
            <a:r>
              <a:rPr lang="en-US" sz="3200" b="1" dirty="0" smtClean="0">
                <a:latin typeface="Arial" charset="0"/>
              </a:rPr>
              <a:t/>
            </a:r>
            <a:br>
              <a:rPr lang="en-US" sz="3200" b="1" dirty="0" smtClean="0">
                <a:latin typeface="Arial" charset="0"/>
              </a:rPr>
            </a:br>
            <a:r>
              <a:rPr lang="en-US" sz="2500" b="1" dirty="0" smtClean="0">
                <a:latin typeface="Arial" charset="0"/>
              </a:rPr>
              <a:t>Biology Instructor</a:t>
            </a:r>
          </a:p>
        </p:txBody>
      </p:sp>
      <p:sp>
        <p:nvSpPr>
          <p:cNvPr id="2" name="Content Placeholder 1"/>
          <p:cNvSpPr>
            <a:spLocks noGrp="1"/>
          </p:cNvSpPr>
          <p:nvPr>
            <p:ph idx="1"/>
          </p:nvPr>
        </p:nvSpPr>
        <p:spPr/>
        <p:txBody>
          <a:bodyPr/>
          <a:lstStyle/>
          <a:p>
            <a:endParaRPr lang="en-US"/>
          </a:p>
        </p:txBody>
      </p:sp>
    </p:spTree>
    <p:extLst>
      <p:ext uri="{BB962C8B-B14F-4D97-AF65-F5344CB8AC3E}">
        <p14:creationId xmlns:p14="http://schemas.microsoft.com/office/powerpoint/2010/main" val="1450014223"/>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11" name="Picture 10" descr="first semester through fourth semest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112" y="1164892"/>
            <a:ext cx="5322376" cy="5212475"/>
          </a:xfrm>
          <a:prstGeom prst="rect">
            <a:avLst/>
          </a:prstGeom>
        </p:spPr>
      </p:pic>
      <p:sp>
        <p:nvSpPr>
          <p:cNvPr id="4" name="Oval 3" descr="decoration"/>
          <p:cNvSpPr/>
          <p:nvPr/>
        </p:nvSpPr>
        <p:spPr>
          <a:xfrm>
            <a:off x="4242348" y="-2491893"/>
            <a:ext cx="3892808" cy="3892808"/>
          </a:xfrm>
          <a:prstGeom prst="ellipse">
            <a:avLst/>
          </a:prstGeom>
          <a:solidFill>
            <a:srgbClr val="CE0037"/>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457200"/>
            <a:endParaRPr lang="en-US">
              <a:solidFill>
                <a:prstClr val="black"/>
              </a:solidFill>
              <a:latin typeface="Calibri"/>
            </a:endParaRPr>
          </a:p>
        </p:txBody>
      </p:sp>
      <p:pic>
        <p:nvPicPr>
          <p:cNvPr id="8" name="Picture 7" descr="decorati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6099" y="569278"/>
            <a:ext cx="3194055" cy="1174139"/>
          </a:xfrm>
          <a:prstGeom prst="rect">
            <a:avLst/>
          </a:prstGeom>
        </p:spPr>
      </p:pic>
      <p:pic>
        <p:nvPicPr>
          <p:cNvPr id="9" name="Picture 8" descr="decoratio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1011" y="1164892"/>
            <a:ext cx="2459596" cy="2467905"/>
          </a:xfrm>
          <a:prstGeom prst="rect">
            <a:avLst/>
          </a:prstGeom>
        </p:spPr>
      </p:pic>
      <p:pic>
        <p:nvPicPr>
          <p:cNvPr id="10" name="Picture 9" descr="decoratio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83142" y="3688613"/>
            <a:ext cx="2314474" cy="2144964"/>
          </a:xfrm>
          <a:prstGeom prst="rect">
            <a:avLst/>
          </a:prstGeom>
        </p:spPr>
      </p:pic>
      <p:sp>
        <p:nvSpPr>
          <p:cNvPr id="13" name="TextBox 12"/>
          <p:cNvSpPr txBox="1"/>
          <p:nvPr/>
        </p:nvSpPr>
        <p:spPr>
          <a:xfrm>
            <a:off x="2618432" y="3310958"/>
            <a:ext cx="1539346" cy="844847"/>
          </a:xfrm>
          <a:prstGeom prst="rect">
            <a:avLst/>
          </a:prstGeom>
          <a:noFill/>
        </p:spPr>
        <p:txBody>
          <a:bodyPr wrap="square" rtlCol="0">
            <a:spAutoFit/>
          </a:bodyPr>
          <a:lstStyle/>
          <a:p>
            <a:pPr algn="ctr" defTabSz="457200">
              <a:lnSpc>
                <a:spcPct val="90000"/>
              </a:lnSpc>
            </a:pPr>
            <a:r>
              <a:rPr lang="en-US" b="1" dirty="0">
                <a:solidFill>
                  <a:srgbClr val="FFFDDF"/>
                </a:solidFill>
                <a:latin typeface="Arial Black"/>
                <a:cs typeface="Arial Black"/>
              </a:rPr>
              <a:t>Work toward</a:t>
            </a:r>
            <a:br>
              <a:rPr lang="en-US" b="1" dirty="0">
                <a:solidFill>
                  <a:srgbClr val="FFFDDF"/>
                </a:solidFill>
                <a:latin typeface="Arial Black"/>
                <a:cs typeface="Arial Black"/>
              </a:rPr>
            </a:br>
            <a:r>
              <a:rPr lang="en-US" b="1" dirty="0">
                <a:solidFill>
                  <a:srgbClr val="FFFDDF"/>
                </a:solidFill>
                <a:latin typeface="Arial Black"/>
                <a:cs typeface="Arial Black"/>
              </a:rPr>
              <a:t>your goal</a:t>
            </a:r>
            <a:endParaRPr lang="en-US" dirty="0">
              <a:solidFill>
                <a:srgbClr val="FFFDDF"/>
              </a:solidFill>
              <a:latin typeface="Calibri"/>
            </a:endParaRPr>
          </a:p>
        </p:txBody>
      </p:sp>
      <p:pic>
        <p:nvPicPr>
          <p:cNvPr id="14" name="Picture 13" descr="first semeste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98512" y="1819396"/>
            <a:ext cx="2332653" cy="1454121"/>
          </a:xfrm>
          <a:prstGeom prst="rect">
            <a:avLst/>
          </a:prstGeom>
        </p:spPr>
      </p:pic>
      <p:pic>
        <p:nvPicPr>
          <p:cNvPr id="15" name="Picture 14" descr="second semeste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82058" y="1833665"/>
            <a:ext cx="1822466" cy="1961468"/>
          </a:xfrm>
          <a:prstGeom prst="rect">
            <a:avLst/>
          </a:prstGeom>
        </p:spPr>
      </p:pic>
      <p:pic>
        <p:nvPicPr>
          <p:cNvPr id="17" name="Picture 16" descr="third semeste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82107" y="4119369"/>
            <a:ext cx="2012065" cy="1708357"/>
          </a:xfrm>
          <a:prstGeom prst="rect">
            <a:avLst/>
          </a:prstGeom>
        </p:spPr>
      </p:pic>
      <p:pic>
        <p:nvPicPr>
          <p:cNvPr id="19" name="Picture 18" descr="decoration"/>
          <p:cNvPicPr>
            <a:picLocks noChangeAspect="1"/>
          </p:cNvPicPr>
          <p:nvPr/>
        </p:nvPicPr>
        <p:blipFill rotWithShape="1">
          <a:blip r:embed="rId10">
            <a:extLst>
              <a:ext uri="{28A0092B-C50C-407E-A947-70E740481C1C}">
                <a14:useLocalDpi xmlns:a14="http://schemas.microsoft.com/office/drawing/2010/main" val="0"/>
              </a:ext>
            </a:extLst>
          </a:blip>
          <a:srcRect l="55746" t="-1" b="-30078"/>
          <a:stretch/>
        </p:blipFill>
        <p:spPr>
          <a:xfrm rot="20778356">
            <a:off x="3524718" y="1186508"/>
            <a:ext cx="892777" cy="882976"/>
          </a:xfrm>
          <a:prstGeom prst="rect">
            <a:avLst/>
          </a:prstGeom>
        </p:spPr>
      </p:pic>
      <p:pic>
        <p:nvPicPr>
          <p:cNvPr id="20" name="Picture 19" descr="decoration"/>
          <p:cNvPicPr>
            <a:picLocks noChangeAspect="1"/>
          </p:cNvPicPr>
          <p:nvPr/>
        </p:nvPicPr>
        <p:blipFill rotWithShape="1">
          <a:blip r:embed="rId11">
            <a:extLst>
              <a:ext uri="{28A0092B-C50C-407E-A947-70E740481C1C}">
                <a14:useLocalDpi xmlns:a14="http://schemas.microsoft.com/office/drawing/2010/main" val="0"/>
              </a:ext>
            </a:extLst>
          </a:blip>
          <a:srcRect l="-15050" t="29350"/>
          <a:stretch/>
        </p:blipFill>
        <p:spPr>
          <a:xfrm>
            <a:off x="5234457" y="3880212"/>
            <a:ext cx="494699" cy="1022955"/>
          </a:xfrm>
          <a:prstGeom prst="rect">
            <a:avLst/>
          </a:prstGeom>
        </p:spPr>
      </p:pic>
      <p:pic>
        <p:nvPicPr>
          <p:cNvPr id="21" name="Picture 20" descr="decoration"/>
          <p:cNvPicPr>
            <a:picLocks noChangeAspect="1"/>
          </p:cNvPicPr>
          <p:nvPr/>
        </p:nvPicPr>
        <p:blipFill rotWithShape="1">
          <a:blip r:embed="rId12">
            <a:extLst>
              <a:ext uri="{28A0092B-C50C-407E-A947-70E740481C1C}">
                <a14:useLocalDpi xmlns:a14="http://schemas.microsoft.com/office/drawing/2010/main" val="0"/>
              </a:ext>
            </a:extLst>
          </a:blip>
          <a:srcRect t="-32353" r="46285" b="-1"/>
          <a:stretch/>
        </p:blipFill>
        <p:spPr>
          <a:xfrm rot="21103726">
            <a:off x="2538657" y="5560047"/>
            <a:ext cx="1007053" cy="516041"/>
          </a:xfrm>
          <a:prstGeom prst="rect">
            <a:avLst/>
          </a:prstGeom>
        </p:spPr>
      </p:pic>
      <p:pic>
        <p:nvPicPr>
          <p:cNvPr id="22" name="Picture 21" descr="decoration"/>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701743">
            <a:off x="304217" y="5437564"/>
            <a:ext cx="1359332" cy="2207976"/>
          </a:xfrm>
          <a:prstGeom prst="rect">
            <a:avLst/>
          </a:prstGeom>
        </p:spPr>
      </p:pic>
      <p:pic>
        <p:nvPicPr>
          <p:cNvPr id="23" name="Picture 22" descr="fourth semeste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05018" y="3498719"/>
            <a:ext cx="1850229" cy="2170311"/>
          </a:xfrm>
          <a:prstGeom prst="rect">
            <a:avLst/>
          </a:prstGeom>
        </p:spPr>
      </p:pic>
      <p:sp>
        <p:nvSpPr>
          <p:cNvPr id="2" name="Title 1"/>
          <p:cNvSpPr>
            <a:spLocks noGrp="1"/>
          </p:cNvSpPr>
          <p:nvPr>
            <p:ph type="title"/>
          </p:nvPr>
        </p:nvSpPr>
        <p:spPr>
          <a:xfrm>
            <a:off x="457200" y="274639"/>
            <a:ext cx="8229600" cy="814274"/>
          </a:xfrm>
        </p:spPr>
        <p:txBody>
          <a:bodyPr/>
          <a:lstStyle/>
          <a:p>
            <a:pPr algn="l"/>
            <a:r>
              <a:rPr lang="en-US" dirty="0" smtClean="0">
                <a:solidFill>
                  <a:schemeClr val="bg1"/>
                </a:solidFill>
              </a:rPr>
              <a:t>Work toward goal</a:t>
            </a:r>
            <a:endParaRPr lang="en-US" dirty="0">
              <a:solidFill>
                <a:schemeClr val="bg1"/>
              </a:solidFill>
            </a:endParaRPr>
          </a:p>
        </p:txBody>
      </p:sp>
    </p:spTree>
    <p:extLst>
      <p:ext uri="{BB962C8B-B14F-4D97-AF65-F5344CB8AC3E}">
        <p14:creationId xmlns:p14="http://schemas.microsoft.com/office/powerpoint/2010/main" val="1711266242"/>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left)">
                                      <p:cBhvr>
                                        <p:cTn id="18" dur="500"/>
                                        <p:tgtEl>
                                          <p:spTgt spid="19"/>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up)">
                                      <p:cBhvr>
                                        <p:cTn id="27" dur="500"/>
                                        <p:tgtEl>
                                          <p:spTgt spid="20"/>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right)">
                                      <p:cBhvr>
                                        <p:cTn id="36" dur="500"/>
                                        <p:tgtEl>
                                          <p:spTgt spid="21"/>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right)">
                                      <p:cBhvr>
                                        <p:cTn id="4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E0037"/>
        </a:solidFill>
        <a:effectLst/>
      </p:bgPr>
    </p:bg>
    <p:spTree>
      <p:nvGrpSpPr>
        <p:cNvPr id="1" name=""/>
        <p:cNvGrpSpPr/>
        <p:nvPr/>
      </p:nvGrpSpPr>
      <p:grpSpPr>
        <a:xfrm>
          <a:off x="0" y="0"/>
          <a:ext cx="0" cy="0"/>
          <a:chOff x="0" y="0"/>
          <a:chExt cx="0" cy="0"/>
        </a:xfrm>
      </p:grpSpPr>
      <p:pic>
        <p:nvPicPr>
          <p:cNvPr id="12" name="Picture 11" descr="decor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112" y="-3978609"/>
            <a:ext cx="5322376" cy="5212475"/>
          </a:xfrm>
          <a:prstGeom prst="rect">
            <a:avLst/>
          </a:prstGeom>
        </p:spPr>
      </p:pic>
      <p:pic>
        <p:nvPicPr>
          <p:cNvPr id="13" name="Picture 12" descr="decoration"/>
          <p:cNvPicPr>
            <a:picLocks noChangeAspect="1"/>
          </p:cNvPicPr>
          <p:nvPr/>
        </p:nvPicPr>
        <p:blipFill rotWithShape="1">
          <a:blip r:embed="rId4">
            <a:extLst>
              <a:ext uri="{28A0092B-C50C-407E-A947-70E740481C1C}">
                <a14:useLocalDpi xmlns:a14="http://schemas.microsoft.com/office/drawing/2010/main" val="0"/>
              </a:ext>
            </a:extLst>
          </a:blip>
          <a:srcRect t="-32353" r="46285" b="-1"/>
          <a:stretch/>
        </p:blipFill>
        <p:spPr>
          <a:xfrm rot="21103726">
            <a:off x="2538657" y="416547"/>
            <a:ext cx="1007053" cy="516041"/>
          </a:xfrm>
          <a:prstGeom prst="rect">
            <a:avLst/>
          </a:prstGeom>
        </p:spPr>
      </p:pic>
      <p:pic>
        <p:nvPicPr>
          <p:cNvPr id="14" name="Picture 13" descr="decoratio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01743">
            <a:off x="304217" y="294064"/>
            <a:ext cx="1359332" cy="2207976"/>
          </a:xfrm>
          <a:prstGeom prst="rect">
            <a:avLst/>
          </a:prstGeom>
        </p:spPr>
      </p:pic>
      <p:pic>
        <p:nvPicPr>
          <p:cNvPr id="3" name="Picture 2" descr="decoratio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8235" y="2682504"/>
            <a:ext cx="5985904" cy="3409265"/>
          </a:xfrm>
          <a:prstGeom prst="rect">
            <a:avLst/>
          </a:prstGeom>
        </p:spPr>
      </p:pic>
      <p:pic>
        <p:nvPicPr>
          <p:cNvPr id="16" name="Picture 15" descr="succes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91733" y="1132452"/>
            <a:ext cx="4985906" cy="2250973"/>
          </a:xfrm>
          <a:prstGeom prst="rect">
            <a:avLst/>
          </a:prstGeom>
        </p:spPr>
      </p:pic>
      <p:sp>
        <p:nvSpPr>
          <p:cNvPr id="19" name="Oval 18" descr="congratulations on meeting your educational goal"/>
          <p:cNvSpPr/>
          <p:nvPr/>
        </p:nvSpPr>
        <p:spPr>
          <a:xfrm>
            <a:off x="6558073" y="2558852"/>
            <a:ext cx="2430089" cy="2355587"/>
          </a:xfrm>
          <a:prstGeom prst="ellipse">
            <a:avLst/>
          </a:prstGeom>
          <a:solidFill>
            <a:srgbClr val="FFFDDF"/>
          </a:solidFill>
          <a:ln w="762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20" name="TextBox 19"/>
          <p:cNvSpPr txBox="1"/>
          <p:nvPr/>
        </p:nvSpPr>
        <p:spPr>
          <a:xfrm>
            <a:off x="6710297" y="2923047"/>
            <a:ext cx="2125638" cy="830997"/>
          </a:xfrm>
          <a:prstGeom prst="rect">
            <a:avLst/>
          </a:prstGeom>
          <a:noFill/>
        </p:spPr>
        <p:txBody>
          <a:bodyPr wrap="square" rtlCol="0">
            <a:spAutoFit/>
          </a:bodyPr>
          <a:lstStyle/>
          <a:p>
            <a:pPr algn="ctr" defTabSz="457200"/>
            <a:r>
              <a:rPr lang="en-US" sz="1600" b="1" dirty="0">
                <a:solidFill>
                  <a:srgbClr val="CE0037"/>
                </a:solidFill>
                <a:latin typeface="Arial Black"/>
                <a:cs typeface="Arial Black"/>
              </a:rPr>
              <a:t>Congratulations on meeting your educational goal!</a:t>
            </a:r>
          </a:p>
        </p:txBody>
      </p:sp>
      <p:pic>
        <p:nvPicPr>
          <p:cNvPr id="18" name="Picture 17" descr="decoratio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24210" y="3737207"/>
            <a:ext cx="1497814" cy="1405436"/>
          </a:xfrm>
          <a:prstGeom prst="rect">
            <a:avLst/>
          </a:prstGeom>
        </p:spPr>
      </p:pic>
      <p:pic>
        <p:nvPicPr>
          <p:cNvPr id="17" name="Picture 16" descr="decoration"/>
          <p:cNvPicPr>
            <a:picLocks noChangeAspect="1"/>
          </p:cNvPicPr>
          <p:nvPr/>
        </p:nvPicPr>
        <p:blipFill rotWithShape="1">
          <a:blip r:embed="rId9">
            <a:extLst>
              <a:ext uri="{28A0092B-C50C-407E-A947-70E740481C1C}">
                <a14:useLocalDpi xmlns:a14="http://schemas.microsoft.com/office/drawing/2010/main" val="0"/>
              </a:ext>
            </a:extLst>
          </a:blip>
          <a:srcRect l="54126" t="-1" b="-28877"/>
          <a:stretch/>
        </p:blipFill>
        <p:spPr>
          <a:xfrm>
            <a:off x="6377640" y="2385353"/>
            <a:ext cx="1061783" cy="602519"/>
          </a:xfrm>
          <a:prstGeom prst="rect">
            <a:avLst/>
          </a:prstGeom>
        </p:spPr>
      </p:pic>
      <p:sp>
        <p:nvSpPr>
          <p:cNvPr id="2" name="Title 1"/>
          <p:cNvSpPr>
            <a:spLocks noGrp="1"/>
          </p:cNvSpPr>
          <p:nvPr>
            <p:ph type="title"/>
          </p:nvPr>
        </p:nvSpPr>
        <p:spPr/>
        <p:txBody>
          <a:bodyPr/>
          <a:lstStyle/>
          <a:p>
            <a:r>
              <a:rPr lang="en-US" dirty="0" smtClean="0">
                <a:solidFill>
                  <a:schemeClr val="bg1"/>
                </a:solidFill>
              </a:rPr>
              <a:t>Success</a:t>
            </a:r>
            <a:endParaRPr lang="en-US" dirty="0">
              <a:solidFill>
                <a:schemeClr val="bg1"/>
              </a:solidFill>
            </a:endParaRPr>
          </a:p>
        </p:txBody>
      </p:sp>
    </p:spTree>
    <p:extLst>
      <p:ext uri="{BB962C8B-B14F-4D97-AF65-F5344CB8AC3E}">
        <p14:creationId xmlns:p14="http://schemas.microsoft.com/office/powerpoint/2010/main" val="29391415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25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childTnLst>
                                </p:cTn>
                              </p:par>
                              <p:par>
                                <p:cTn id="20" presetID="10"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200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ctrTitle"/>
          </p:nvPr>
        </p:nvSpPr>
        <p:spPr>
          <a:xfrm>
            <a:off x="685800" y="1730375"/>
            <a:ext cx="7772400" cy="785813"/>
          </a:xfrm>
          <a:extLst>
            <a:ext uri="{91240B29-F687-4F45-9708-019B960494DF}">
              <a14:hiddenLine xmlns:a14="http://schemas.microsoft.com/office/drawing/2010/main" w="38100">
                <a:solidFill>
                  <a:srgbClr val="000000"/>
                </a:solidFill>
                <a:miter lim="800000"/>
                <a:headEnd/>
                <a:tailEnd/>
              </a14:hiddenLine>
            </a:ext>
          </a:extLst>
        </p:spPr>
        <p:txBody>
          <a:bodyPr/>
          <a:lstStyle/>
          <a:p>
            <a:r>
              <a:rPr lang="en-US" altLang="en-US" dirty="0">
                <a:ea typeface="ヒラギノ角ゴ Pro W3" pitchFamily="107" charset="-128"/>
              </a:rPr>
              <a:t>Accreditation</a:t>
            </a:r>
          </a:p>
        </p:txBody>
      </p:sp>
      <p:sp>
        <p:nvSpPr>
          <p:cNvPr id="23555" name="Subtitle 1"/>
          <p:cNvSpPr>
            <a:spLocks noGrp="1"/>
          </p:cNvSpPr>
          <p:nvPr>
            <p:ph type="subTitle" idx="1"/>
          </p:nvPr>
        </p:nvSpPr>
        <p:spPr>
          <a:xfrm>
            <a:off x="1133475" y="2889250"/>
            <a:ext cx="7010400" cy="914400"/>
          </a:xfrm>
        </p:spPr>
        <p:txBody>
          <a:bodyPr/>
          <a:lstStyle/>
          <a:p>
            <a:r>
              <a:rPr lang="en-US" altLang="en-US" dirty="0">
                <a:ea typeface="ヒラギノ角ゴ Pro W3" pitchFamily="107" charset="-128"/>
              </a:rPr>
              <a:t>Cyndie Luna &amp; </a:t>
            </a:r>
            <a:r>
              <a:rPr lang="en-US" altLang="en-US" dirty="0" smtClean="0">
                <a:ea typeface="ヒラギノ角ゴ Pro W3" pitchFamily="107" charset="-128"/>
              </a:rPr>
              <a:t> Dr. Alan </a:t>
            </a:r>
            <a:r>
              <a:rPr lang="en-US" altLang="en-US" dirty="0">
                <a:ea typeface="ヒラギノ角ゴ Pro W3" pitchFamily="107" charset="-128"/>
              </a:rPr>
              <a:t>Razee</a:t>
            </a:r>
          </a:p>
          <a:p>
            <a:r>
              <a:rPr lang="en-US" altLang="en-US" i="1" dirty="0">
                <a:ea typeface="ヒラギノ角ゴ Pro W3" pitchFamily="107" charset="-128"/>
              </a:rPr>
              <a:t>Accreditation Liaisons</a:t>
            </a:r>
          </a:p>
        </p:txBody>
      </p:sp>
    </p:spTree>
    <p:extLst>
      <p:ext uri="{BB962C8B-B14F-4D97-AF65-F5344CB8AC3E}">
        <p14:creationId xmlns:p14="http://schemas.microsoft.com/office/powerpoint/2010/main" val="41044052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C9267FF-7CC7-4249-B05F-6430AC2EE12F}"/>
              </a:ext>
            </a:extLst>
          </p:cNvPr>
          <p:cNvSpPr>
            <a:spLocks noGrp="1"/>
          </p:cNvSpPr>
          <p:nvPr>
            <p:ph idx="1"/>
          </p:nvPr>
        </p:nvSpPr>
        <p:spPr/>
        <p:txBody>
          <a:bodyPr/>
          <a:lstStyle/>
          <a:p>
            <a:pPr>
              <a:spcBef>
                <a:spcPts val="1000"/>
              </a:spcBef>
              <a:spcAft>
                <a:spcPts val="1000"/>
              </a:spcAft>
            </a:pPr>
            <a:r>
              <a:rPr lang="en-US" dirty="0"/>
              <a:t>Site visit &amp; report last March</a:t>
            </a:r>
          </a:p>
          <a:p>
            <a:pPr>
              <a:spcBef>
                <a:spcPts val="1000"/>
              </a:spcBef>
              <a:spcAft>
                <a:spcPts val="1000"/>
              </a:spcAft>
            </a:pPr>
            <a:r>
              <a:rPr lang="en-US" dirty="0"/>
              <a:t>Commission reviewed report &amp; approved FCC accreditation in June</a:t>
            </a:r>
          </a:p>
          <a:p>
            <a:pPr>
              <a:spcBef>
                <a:spcPts val="1000"/>
              </a:spcBef>
              <a:spcAft>
                <a:spcPts val="1000"/>
              </a:spcAft>
            </a:pPr>
            <a:r>
              <a:rPr lang="en-US" b="1" dirty="0"/>
              <a:t>Full accreditation for 7 years</a:t>
            </a:r>
          </a:p>
          <a:p>
            <a:pPr>
              <a:spcBef>
                <a:spcPts val="1000"/>
              </a:spcBef>
              <a:spcAft>
                <a:spcPts val="1000"/>
              </a:spcAft>
            </a:pPr>
            <a:r>
              <a:rPr lang="en-US" dirty="0"/>
              <a:t>Commendations</a:t>
            </a:r>
          </a:p>
          <a:p>
            <a:pPr>
              <a:spcBef>
                <a:spcPts val="1000"/>
              </a:spcBef>
              <a:spcAft>
                <a:spcPts val="1000"/>
              </a:spcAft>
            </a:pPr>
            <a:r>
              <a:rPr lang="en-US" dirty="0"/>
              <a:t>Recommendations</a:t>
            </a:r>
          </a:p>
          <a:p>
            <a:endParaRPr lang="en-US" dirty="0"/>
          </a:p>
          <a:p>
            <a:endParaRPr lang="en-US" dirty="0"/>
          </a:p>
        </p:txBody>
      </p:sp>
      <p:sp>
        <p:nvSpPr>
          <p:cNvPr id="3" name="Title 2">
            <a:extLst>
              <a:ext uri="{FF2B5EF4-FFF2-40B4-BE49-F238E27FC236}">
                <a16:creationId xmlns:a16="http://schemas.microsoft.com/office/drawing/2014/main" id="{56FB5CFE-967B-4AFA-B11B-2399E970403A}"/>
              </a:ext>
            </a:extLst>
          </p:cNvPr>
          <p:cNvSpPr>
            <a:spLocks noGrp="1"/>
          </p:cNvSpPr>
          <p:nvPr>
            <p:ph type="title"/>
          </p:nvPr>
        </p:nvSpPr>
        <p:spPr/>
        <p:txBody>
          <a:bodyPr/>
          <a:lstStyle/>
          <a:p>
            <a:r>
              <a:rPr lang="en-US" dirty="0"/>
              <a:t>Where We Are</a:t>
            </a:r>
          </a:p>
        </p:txBody>
      </p:sp>
    </p:spTree>
    <p:extLst>
      <p:ext uri="{BB962C8B-B14F-4D97-AF65-F5344CB8AC3E}">
        <p14:creationId xmlns:p14="http://schemas.microsoft.com/office/powerpoint/2010/main" val="12203480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BFA5F4-458C-4A40-B6E6-BBF3265640F2}"/>
              </a:ext>
            </a:extLst>
          </p:cNvPr>
          <p:cNvSpPr>
            <a:spLocks noGrp="1"/>
          </p:cNvSpPr>
          <p:nvPr>
            <p:ph idx="1"/>
          </p:nvPr>
        </p:nvSpPr>
        <p:spPr/>
        <p:txBody>
          <a:bodyPr/>
          <a:lstStyle/>
          <a:p>
            <a:pPr>
              <a:spcBef>
                <a:spcPts val="1000"/>
              </a:spcBef>
              <a:spcAft>
                <a:spcPts val="1000"/>
              </a:spcAft>
            </a:pPr>
            <a:r>
              <a:rPr lang="en-US" b="1" dirty="0"/>
              <a:t>Syllabi should include current &amp; correct Student Learning Outcomes (SLOs)</a:t>
            </a:r>
          </a:p>
          <a:p>
            <a:pPr>
              <a:spcBef>
                <a:spcPts val="1000"/>
              </a:spcBef>
              <a:spcAft>
                <a:spcPts val="1000"/>
              </a:spcAft>
            </a:pPr>
            <a:r>
              <a:rPr lang="en-US" dirty="0"/>
              <a:t>Student achievement plan</a:t>
            </a:r>
          </a:p>
          <a:p>
            <a:pPr>
              <a:spcBef>
                <a:spcPts val="1000"/>
              </a:spcBef>
              <a:spcAft>
                <a:spcPts val="1000"/>
              </a:spcAft>
            </a:pPr>
            <a:r>
              <a:rPr lang="en-US" dirty="0"/>
              <a:t>Library &amp; Library Student Support Services outcomes</a:t>
            </a:r>
          </a:p>
          <a:p>
            <a:pPr>
              <a:spcBef>
                <a:spcPts val="1000"/>
              </a:spcBef>
              <a:spcAft>
                <a:spcPts val="1000"/>
              </a:spcAft>
            </a:pPr>
            <a:r>
              <a:rPr lang="en-US" dirty="0"/>
              <a:t>Administrative structure &amp; capacity</a:t>
            </a:r>
          </a:p>
        </p:txBody>
      </p:sp>
      <p:sp>
        <p:nvSpPr>
          <p:cNvPr id="3" name="Title 2">
            <a:extLst>
              <a:ext uri="{FF2B5EF4-FFF2-40B4-BE49-F238E27FC236}">
                <a16:creationId xmlns:a16="http://schemas.microsoft.com/office/drawing/2014/main" id="{FD9AAEC1-493C-4AE9-8E97-C8127F90462A}"/>
              </a:ext>
            </a:extLst>
          </p:cNvPr>
          <p:cNvSpPr>
            <a:spLocks noGrp="1"/>
          </p:cNvSpPr>
          <p:nvPr>
            <p:ph type="title"/>
          </p:nvPr>
        </p:nvSpPr>
        <p:spPr/>
        <p:txBody>
          <a:bodyPr/>
          <a:lstStyle/>
          <a:p>
            <a:r>
              <a:rPr lang="en-US" dirty="0"/>
              <a:t>Recommendations to College</a:t>
            </a:r>
          </a:p>
        </p:txBody>
      </p:sp>
    </p:spTree>
    <p:extLst>
      <p:ext uri="{BB962C8B-B14F-4D97-AF65-F5344CB8AC3E}">
        <p14:creationId xmlns:p14="http://schemas.microsoft.com/office/powerpoint/2010/main" val="6351746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FF1D3A-B34C-4DCD-BCDA-115296576B15}"/>
              </a:ext>
            </a:extLst>
          </p:cNvPr>
          <p:cNvSpPr>
            <a:spLocks noGrp="1"/>
          </p:cNvSpPr>
          <p:nvPr>
            <p:ph idx="1"/>
          </p:nvPr>
        </p:nvSpPr>
        <p:spPr>
          <a:xfrm>
            <a:off x="566738" y="1963271"/>
            <a:ext cx="8001000" cy="3897702"/>
          </a:xfrm>
        </p:spPr>
        <p:txBody>
          <a:bodyPr/>
          <a:lstStyle/>
          <a:p>
            <a:pPr>
              <a:spcBef>
                <a:spcPts val="1200"/>
              </a:spcBef>
              <a:spcAft>
                <a:spcPts val="1200"/>
              </a:spcAft>
            </a:pPr>
            <a:r>
              <a:rPr lang="en-US" b="1" dirty="0"/>
              <a:t>Translate the Quality Focus Essay (QFE) into action</a:t>
            </a:r>
          </a:p>
          <a:p>
            <a:pPr>
              <a:spcBef>
                <a:spcPts val="1200"/>
              </a:spcBef>
              <a:spcAft>
                <a:spcPts val="1200"/>
              </a:spcAft>
            </a:pPr>
            <a:r>
              <a:rPr lang="en-US" dirty="0"/>
              <a:t>Follow-up report due Oct. 2019</a:t>
            </a:r>
          </a:p>
          <a:p>
            <a:pPr>
              <a:spcBef>
                <a:spcPts val="1200"/>
              </a:spcBef>
              <a:spcAft>
                <a:spcPts val="1200"/>
              </a:spcAft>
            </a:pPr>
            <a:r>
              <a:rPr lang="en-US" dirty="0"/>
              <a:t>Midterm report due 2022</a:t>
            </a:r>
          </a:p>
          <a:p>
            <a:pPr>
              <a:spcBef>
                <a:spcPts val="1200"/>
              </a:spcBef>
              <a:spcAft>
                <a:spcPts val="1200"/>
              </a:spcAft>
            </a:pPr>
            <a:r>
              <a:rPr lang="en-US" dirty="0"/>
              <a:t>Next accreditation visit in 2025</a:t>
            </a:r>
          </a:p>
        </p:txBody>
      </p:sp>
      <p:sp>
        <p:nvSpPr>
          <p:cNvPr id="3" name="Title 2">
            <a:extLst>
              <a:ext uri="{FF2B5EF4-FFF2-40B4-BE49-F238E27FC236}">
                <a16:creationId xmlns:a16="http://schemas.microsoft.com/office/drawing/2014/main" id="{189EF514-A1E3-4ADF-B2A5-A7143AF1FCB6}"/>
              </a:ext>
            </a:extLst>
          </p:cNvPr>
          <p:cNvSpPr>
            <a:spLocks noGrp="1"/>
          </p:cNvSpPr>
          <p:nvPr>
            <p:ph type="title"/>
          </p:nvPr>
        </p:nvSpPr>
        <p:spPr/>
        <p:txBody>
          <a:bodyPr/>
          <a:lstStyle/>
          <a:p>
            <a:r>
              <a:rPr lang="en-US" dirty="0"/>
              <a:t>Where We Are Going</a:t>
            </a:r>
          </a:p>
        </p:txBody>
      </p:sp>
    </p:spTree>
    <p:extLst>
      <p:ext uri="{BB962C8B-B14F-4D97-AF65-F5344CB8AC3E}">
        <p14:creationId xmlns:p14="http://schemas.microsoft.com/office/powerpoint/2010/main" val="3553064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6738" y="1752600"/>
            <a:ext cx="8001000" cy="4108450"/>
          </a:xfrm>
        </p:spPr>
        <p:txBody>
          <a:bodyPr/>
          <a:lstStyle/>
          <a:p>
            <a:pPr>
              <a:spcBef>
                <a:spcPts val="1100"/>
              </a:spcBef>
              <a:spcAft>
                <a:spcPts val="1100"/>
              </a:spcAft>
              <a:defRPr/>
            </a:pPr>
            <a:r>
              <a:rPr lang="en-US" dirty="0"/>
              <a:t>Direct link to accreditation materials from FCC website: “ACCJC”</a:t>
            </a:r>
          </a:p>
          <a:p>
            <a:pPr marL="914400">
              <a:spcBef>
                <a:spcPts val="1100"/>
              </a:spcBef>
              <a:spcAft>
                <a:spcPts val="1100"/>
              </a:spcAft>
              <a:buFont typeface="Wingdings" panose="05000000000000000000" pitchFamily="2" charset="2"/>
              <a:buChar char="§"/>
              <a:defRPr/>
            </a:pPr>
            <a:r>
              <a:rPr lang="en-US" dirty="0"/>
              <a:t>Self study</a:t>
            </a:r>
          </a:p>
          <a:p>
            <a:pPr marL="914400">
              <a:spcBef>
                <a:spcPts val="1100"/>
              </a:spcBef>
              <a:spcAft>
                <a:spcPts val="1100"/>
              </a:spcAft>
              <a:buFont typeface="Wingdings" panose="05000000000000000000" pitchFamily="2" charset="2"/>
              <a:buChar char="§"/>
              <a:defRPr/>
            </a:pPr>
            <a:r>
              <a:rPr lang="en-US" dirty="0"/>
              <a:t>Spring visit action letter</a:t>
            </a:r>
          </a:p>
          <a:p>
            <a:pPr marL="914400">
              <a:spcBef>
                <a:spcPts val="1100"/>
              </a:spcBef>
              <a:spcAft>
                <a:spcPts val="1100"/>
              </a:spcAft>
              <a:buFont typeface="Wingdings" panose="05000000000000000000" pitchFamily="2" charset="2"/>
              <a:buChar char="§"/>
              <a:defRPr/>
            </a:pPr>
            <a:r>
              <a:rPr lang="en-US" dirty="0"/>
              <a:t>External evaluation report</a:t>
            </a:r>
          </a:p>
          <a:p>
            <a:pPr>
              <a:spcBef>
                <a:spcPts val="1100"/>
              </a:spcBef>
              <a:spcAft>
                <a:spcPts val="1100"/>
              </a:spcAft>
              <a:defRPr/>
            </a:pPr>
            <a:r>
              <a:rPr lang="en-US" dirty="0"/>
              <a:t>alan.razee@fresnocitycollege.edu</a:t>
            </a:r>
          </a:p>
        </p:txBody>
      </p:sp>
      <p:sp>
        <p:nvSpPr>
          <p:cNvPr id="30723" name="Title 2"/>
          <p:cNvSpPr>
            <a:spLocks noGrp="1"/>
          </p:cNvSpPr>
          <p:nvPr>
            <p:ph type="title"/>
          </p:nvPr>
        </p:nvSpPr>
        <p:spPr/>
        <p:txBody>
          <a:bodyPr/>
          <a:lstStyle/>
          <a:p>
            <a:r>
              <a:rPr lang="en-US" altLang="en-US" dirty="0">
                <a:ea typeface="ヒラギノ角ゴ Pro W3" pitchFamily="107" charset="-128"/>
              </a:rPr>
              <a:t>To Learn More</a:t>
            </a:r>
          </a:p>
        </p:txBody>
      </p:sp>
    </p:spTree>
    <p:extLst>
      <p:ext uri="{BB962C8B-B14F-4D97-AF65-F5344CB8AC3E}">
        <p14:creationId xmlns:p14="http://schemas.microsoft.com/office/powerpoint/2010/main" val="28318736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Mid Program Break</a:t>
            </a:r>
            <a:endParaRPr lang="en-US" dirty="0"/>
          </a:p>
        </p:txBody>
      </p:sp>
    </p:spTree>
    <p:extLst>
      <p:ext uri="{BB962C8B-B14F-4D97-AF65-F5344CB8AC3E}">
        <p14:creationId xmlns:p14="http://schemas.microsoft.com/office/powerpoint/2010/main" val="28087021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State of the College</a:t>
            </a:r>
            <a:endParaRPr lang="en-US" dirty="0"/>
          </a:p>
        </p:txBody>
      </p:sp>
      <p:sp>
        <p:nvSpPr>
          <p:cNvPr id="3" name="Subtitle 2"/>
          <p:cNvSpPr>
            <a:spLocks noGrp="1"/>
          </p:cNvSpPr>
          <p:nvPr>
            <p:ph type="subTitle" idx="1"/>
          </p:nvPr>
        </p:nvSpPr>
        <p:spPr>
          <a:xfrm>
            <a:off x="1066800" y="3390900"/>
            <a:ext cx="7010400" cy="914400"/>
          </a:xfrm>
        </p:spPr>
        <p:txBody>
          <a:bodyPr/>
          <a:lstStyle/>
          <a:p>
            <a:r>
              <a:rPr lang="en-US" dirty="0" smtClean="0"/>
              <a:t>Dr. Goldsmith </a:t>
            </a:r>
            <a:endParaRPr lang="en-US" dirty="0"/>
          </a:p>
        </p:txBody>
      </p:sp>
    </p:spTree>
    <p:extLst>
      <p:ext uri="{BB962C8B-B14F-4D97-AF65-F5344CB8AC3E}">
        <p14:creationId xmlns:p14="http://schemas.microsoft.com/office/powerpoint/2010/main" val="19412445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2C624-5F65-47E7-B8D6-DFEF9DEF1534}"/>
              </a:ext>
            </a:extLst>
          </p:cNvPr>
          <p:cNvSpPr>
            <a:spLocks noGrp="1"/>
          </p:cNvSpPr>
          <p:nvPr>
            <p:ph type="ctrTitle"/>
          </p:nvPr>
        </p:nvSpPr>
        <p:spPr>
          <a:xfrm>
            <a:off x="568492" y="1699022"/>
            <a:ext cx="7922795" cy="2081902"/>
          </a:xfrm>
        </p:spPr>
        <p:txBody>
          <a:bodyPr>
            <a:normAutofit/>
          </a:bodyPr>
          <a:lstStyle/>
          <a:p>
            <a:r>
              <a:rPr lang="en-US" dirty="0">
                <a:latin typeface="Rockwell" panose="02060603020205020403" pitchFamily="18" charset="0"/>
              </a:rPr>
              <a:t>Guided Pathways: Looking Back, Looking Forward</a:t>
            </a:r>
          </a:p>
        </p:txBody>
      </p:sp>
      <p:sp>
        <p:nvSpPr>
          <p:cNvPr id="3" name="TextBox 2">
            <a:extLst>
              <a:ext uri="{FF2B5EF4-FFF2-40B4-BE49-F238E27FC236}">
                <a16:creationId xmlns:a16="http://schemas.microsoft.com/office/drawing/2014/main" id="{C4A485FD-5BC8-4FAF-BBB6-FD79C1E72D3B}"/>
              </a:ext>
            </a:extLst>
          </p:cNvPr>
          <p:cNvSpPr txBox="1"/>
          <p:nvPr/>
        </p:nvSpPr>
        <p:spPr>
          <a:xfrm>
            <a:off x="1534026" y="4439653"/>
            <a:ext cx="6524124" cy="715581"/>
          </a:xfrm>
          <a:prstGeom prst="rect">
            <a:avLst/>
          </a:prstGeom>
          <a:noFill/>
        </p:spPr>
        <p:txBody>
          <a:bodyPr wrap="square" rtlCol="0">
            <a:spAutoFit/>
          </a:bodyPr>
          <a:lstStyle/>
          <a:p>
            <a:pPr defTabSz="685800"/>
            <a:r>
              <a:rPr lang="en-US" sz="1350" dirty="0">
                <a:solidFill>
                  <a:prstClr val="black"/>
                </a:solidFill>
                <a:latin typeface="Rockwell" panose="02060603020205020403" pitchFamily="18" charset="0"/>
              </a:rPr>
              <a:t>Laura Hope, Executive Vice Chancellor of Educational Services and Support</a:t>
            </a:r>
          </a:p>
          <a:p>
            <a:pPr defTabSz="685800"/>
            <a:r>
              <a:rPr lang="en-US" sz="1350" dirty="0">
                <a:solidFill>
                  <a:prstClr val="black"/>
                </a:solidFill>
                <a:latin typeface="Rockwell" panose="02060603020205020403" pitchFamily="18" charset="0"/>
              </a:rPr>
              <a:t>August 8, 2018</a:t>
            </a:r>
          </a:p>
          <a:p>
            <a:pPr defTabSz="685800"/>
            <a:endParaRPr lang="en-US" sz="1350" dirty="0">
              <a:solidFill>
                <a:prstClr val="black"/>
              </a:solidFill>
              <a:latin typeface="Rockwell" panose="02060603020205020403" pitchFamily="18" charset="0"/>
            </a:endParaRPr>
          </a:p>
        </p:txBody>
      </p:sp>
    </p:spTree>
    <p:extLst>
      <p:ext uri="{BB962C8B-B14F-4D97-AF65-F5344CB8AC3E}">
        <p14:creationId xmlns:p14="http://schemas.microsoft.com/office/powerpoint/2010/main" val="19986027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66738" y="348341"/>
            <a:ext cx="8001000" cy="949325"/>
          </a:xfrm>
          <a:noFill/>
        </p:spPr>
        <p:txBody>
          <a:bodyPr/>
          <a:lstStyle/>
          <a:p>
            <a:pPr eaLnBrk="1" hangingPunct="1"/>
            <a:r>
              <a:rPr lang="en-US" sz="4000" b="1" dirty="0" smtClean="0">
                <a:latin typeface="Arial" charset="0"/>
              </a:rPr>
              <a:t>Sean Boyd</a:t>
            </a:r>
            <a:br>
              <a:rPr lang="en-US" sz="4000" b="1" dirty="0" smtClean="0">
                <a:latin typeface="Arial" charset="0"/>
              </a:rPr>
            </a:br>
            <a:r>
              <a:rPr lang="en-US" sz="2500" b="1" dirty="0" smtClean="0">
                <a:latin typeface="Arial" charset="0"/>
              </a:rPr>
              <a:t>Geography Instructor</a:t>
            </a:r>
          </a:p>
        </p:txBody>
      </p:sp>
      <p:pic>
        <p:nvPicPr>
          <p:cNvPr id="3" name="Content Placeholder 2" descr="Sean Boyd"/>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90662" y="1676401"/>
            <a:ext cx="6162675" cy="4108450"/>
          </a:xfrm>
        </p:spPr>
      </p:pic>
    </p:spTree>
    <p:extLst>
      <p:ext uri="{BB962C8B-B14F-4D97-AF65-F5344CB8AC3E}">
        <p14:creationId xmlns:p14="http://schemas.microsoft.com/office/powerpoint/2010/main" val="852663607"/>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59220" y="1098353"/>
            <a:ext cx="3652282" cy="579261"/>
          </a:xfrm>
          <a:prstGeom prst="rect">
            <a:avLst/>
          </a:prstGeom>
          <a:noFill/>
        </p:spPr>
        <p:txBody>
          <a:bodyPr wrap="none" rtlCol="0">
            <a:spAutoFit/>
          </a:bodyPr>
          <a:lstStyle/>
          <a:p>
            <a:pPr defTabSz="685800"/>
            <a:r>
              <a:rPr lang="en-US" sz="3164" b="1" dirty="0">
                <a:solidFill>
                  <a:prstClr val="white"/>
                </a:solidFill>
                <a:latin typeface="Rockwell" charset="0"/>
                <a:ea typeface="Rockwell" charset="0"/>
                <a:cs typeface="Rockwell" charset="0"/>
              </a:rPr>
              <a:t>Guided Pathways</a:t>
            </a:r>
          </a:p>
        </p:txBody>
      </p:sp>
      <p:sp>
        <p:nvSpPr>
          <p:cNvPr id="13" name="Title 1">
            <a:extLst>
              <a:ext uri="{FF2B5EF4-FFF2-40B4-BE49-F238E27FC236}">
                <a16:creationId xmlns:a16="http://schemas.microsoft.com/office/drawing/2014/main" id="{DEA21B73-B078-448F-851D-876EB3A46575}"/>
              </a:ext>
            </a:extLst>
          </p:cNvPr>
          <p:cNvSpPr>
            <a:spLocks noGrp="1"/>
          </p:cNvSpPr>
          <p:nvPr>
            <p:ph type="title"/>
          </p:nvPr>
        </p:nvSpPr>
        <p:spPr>
          <a:xfrm>
            <a:off x="1914484" y="1648138"/>
            <a:ext cx="3543752" cy="699027"/>
          </a:xfrm>
        </p:spPr>
        <p:txBody>
          <a:bodyPr>
            <a:noAutofit/>
          </a:bodyPr>
          <a:lstStyle/>
          <a:p>
            <a:pPr algn="l"/>
            <a:r>
              <a:rPr lang="en-US" sz="2426" b="1" dirty="0">
                <a:solidFill>
                  <a:srgbClr val="002060"/>
                </a:solidFill>
                <a:latin typeface="Rockwell" panose="02060603020205020403" pitchFamily="18" charset="0"/>
              </a:rPr>
              <a:t>Goal 1:</a:t>
            </a:r>
          </a:p>
        </p:txBody>
      </p:sp>
      <p:sp>
        <p:nvSpPr>
          <p:cNvPr id="14" name="Title 1">
            <a:extLst>
              <a:ext uri="{FF2B5EF4-FFF2-40B4-BE49-F238E27FC236}">
                <a16:creationId xmlns:a16="http://schemas.microsoft.com/office/drawing/2014/main" id="{DEA21B73-B078-448F-851D-876EB3A46575}"/>
              </a:ext>
            </a:extLst>
          </p:cNvPr>
          <p:cNvSpPr txBox="1">
            <a:spLocks/>
          </p:cNvSpPr>
          <p:nvPr/>
        </p:nvSpPr>
        <p:spPr>
          <a:xfrm>
            <a:off x="1992512" y="3783688"/>
            <a:ext cx="3543752" cy="699027"/>
          </a:xfrm>
          <a:prstGeom prst="rect">
            <a:avLst/>
          </a:prstGeom>
        </p:spPr>
        <p:txBody>
          <a:bodyPr vert="horz" lIns="48221" tIns="24110" rIns="48221" bIns="24110" rtlCol="0" anchor="ctr">
            <a:noAutofit/>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pPr defTabSz="685800"/>
            <a:r>
              <a:rPr lang="en-US" sz="2426" dirty="0">
                <a:solidFill>
                  <a:srgbClr val="002060"/>
                </a:solidFill>
                <a:latin typeface="Rockwell" panose="02060603020205020403" pitchFamily="18" charset="0"/>
              </a:rPr>
              <a:t>Goal 3:</a:t>
            </a:r>
          </a:p>
        </p:txBody>
      </p:sp>
      <p:sp>
        <p:nvSpPr>
          <p:cNvPr id="15" name="Title 1">
            <a:extLst>
              <a:ext uri="{FF2B5EF4-FFF2-40B4-BE49-F238E27FC236}">
                <a16:creationId xmlns:a16="http://schemas.microsoft.com/office/drawing/2014/main" id="{DEA21B73-B078-448F-851D-876EB3A46575}"/>
              </a:ext>
            </a:extLst>
          </p:cNvPr>
          <p:cNvSpPr txBox="1">
            <a:spLocks/>
          </p:cNvSpPr>
          <p:nvPr/>
        </p:nvSpPr>
        <p:spPr>
          <a:xfrm>
            <a:off x="1948062" y="2715913"/>
            <a:ext cx="3543752" cy="699027"/>
          </a:xfrm>
          <a:prstGeom prst="rect">
            <a:avLst/>
          </a:prstGeom>
        </p:spPr>
        <p:txBody>
          <a:bodyPr vert="horz" lIns="48221" tIns="24110" rIns="48221" bIns="24110" rtlCol="0" anchor="ctr">
            <a:noAutofit/>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pPr defTabSz="685800"/>
            <a:r>
              <a:rPr lang="en-US" sz="2426" dirty="0">
                <a:solidFill>
                  <a:srgbClr val="002060"/>
                </a:solidFill>
                <a:latin typeface="Rockwell" panose="02060603020205020403" pitchFamily="18" charset="0"/>
              </a:rPr>
              <a:t>Goal 2:</a:t>
            </a:r>
          </a:p>
        </p:txBody>
      </p:sp>
      <p:pic>
        <p:nvPicPr>
          <p:cNvPr id="16" name="Graphic 3" descr="vision for success">
            <a:extLst>
              <a:ext uri="{FF2B5EF4-FFF2-40B4-BE49-F238E27FC236}">
                <a16:creationId xmlns:a16="http://schemas.microsoft.com/office/drawing/2014/main" id="{065B5649-3D34-42A3-BD80-88B846166F01}"/>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317131" y="2334465"/>
            <a:ext cx="438676" cy="442587"/>
          </a:xfrm>
          <a:prstGeom prst="rect">
            <a:avLst/>
          </a:prstGeom>
        </p:spPr>
      </p:pic>
      <p:pic>
        <p:nvPicPr>
          <p:cNvPr id="17" name="Graphic 3" descr="decoration">
            <a:extLst>
              <a:ext uri="{FF2B5EF4-FFF2-40B4-BE49-F238E27FC236}">
                <a16:creationId xmlns:a16="http://schemas.microsoft.com/office/drawing/2014/main" id="{065B5649-3D34-42A3-BD80-88B846166F01}"/>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rot="5175585" flipH="1">
            <a:off x="1305893" y="3406848"/>
            <a:ext cx="489431" cy="435958"/>
          </a:xfrm>
          <a:prstGeom prst="rect">
            <a:avLst/>
          </a:prstGeom>
        </p:spPr>
      </p:pic>
      <p:pic>
        <p:nvPicPr>
          <p:cNvPr id="18" name="Graphic 3" descr="decoration">
            <a:extLst>
              <a:ext uri="{FF2B5EF4-FFF2-40B4-BE49-F238E27FC236}">
                <a16:creationId xmlns:a16="http://schemas.microsoft.com/office/drawing/2014/main" id="{065B5649-3D34-42A3-BD80-88B846166F01}"/>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345411" y="4472600"/>
            <a:ext cx="438677" cy="442588"/>
          </a:xfrm>
          <a:prstGeom prst="rect">
            <a:avLst/>
          </a:prstGeom>
        </p:spPr>
      </p:pic>
      <p:sp>
        <p:nvSpPr>
          <p:cNvPr id="2" name="Rectangle 1"/>
          <p:cNvSpPr/>
          <p:nvPr/>
        </p:nvSpPr>
        <p:spPr>
          <a:xfrm rot="10800000" flipV="1">
            <a:off x="1914484" y="2136924"/>
            <a:ext cx="6073817" cy="701346"/>
          </a:xfrm>
          <a:prstGeom prst="rect">
            <a:avLst/>
          </a:prstGeom>
        </p:spPr>
        <p:txBody>
          <a:bodyPr wrap="square">
            <a:spAutoFit/>
          </a:bodyPr>
          <a:lstStyle/>
          <a:p>
            <a:pPr defTabSz="685800"/>
            <a:r>
              <a:rPr lang="en-US" sz="1319" dirty="0">
                <a:solidFill>
                  <a:prstClr val="black"/>
                </a:solidFill>
                <a:latin typeface="Rockwell" panose="02060603020205020403" pitchFamily="18" charset="0"/>
              </a:rPr>
              <a:t>Increase by at least 20 percent the number of CCC students annually who acquire associates degrees, credentials, certificates, or specific skill sets that prepare them for an in-demand job.</a:t>
            </a:r>
          </a:p>
        </p:txBody>
      </p:sp>
      <p:sp>
        <p:nvSpPr>
          <p:cNvPr id="19" name="Content Placeholder 2">
            <a:extLst>
              <a:ext uri="{FF2B5EF4-FFF2-40B4-BE49-F238E27FC236}">
                <a16:creationId xmlns:a16="http://schemas.microsoft.com/office/drawing/2014/main" id="{87B2A0BA-B921-4307-B4FA-64BB6FBA28A6}"/>
              </a:ext>
            </a:extLst>
          </p:cNvPr>
          <p:cNvSpPr txBox="1">
            <a:spLocks/>
          </p:cNvSpPr>
          <p:nvPr/>
        </p:nvSpPr>
        <p:spPr>
          <a:xfrm rot="10800000" flipV="1">
            <a:off x="1973461" y="3310911"/>
            <a:ext cx="5411391" cy="627828"/>
          </a:xfrm>
          <a:prstGeom prst="rect">
            <a:avLst/>
          </a:prstGeom>
        </p:spPr>
        <p:txBody>
          <a:bodyPr vert="horz" lIns="48221" tIns="24110" rIns="48221" bIns="2411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319" dirty="0">
                <a:solidFill>
                  <a:prstClr val="black"/>
                </a:solidFill>
                <a:latin typeface="Rockwell" panose="02060603020205020403" pitchFamily="18" charset="0"/>
              </a:rPr>
              <a:t>Increase by 35 percent the number of CCC students system-wide transferring annually to a CSU or UC, necessary to meet the state’s needs for workers with baccalaureate degrees.</a:t>
            </a:r>
          </a:p>
        </p:txBody>
      </p:sp>
      <p:sp>
        <p:nvSpPr>
          <p:cNvPr id="21" name="Rectangle 20"/>
          <p:cNvSpPr/>
          <p:nvPr/>
        </p:nvSpPr>
        <p:spPr>
          <a:xfrm>
            <a:off x="1992511" y="4298811"/>
            <a:ext cx="5674467" cy="1107354"/>
          </a:xfrm>
          <a:prstGeom prst="rect">
            <a:avLst/>
          </a:prstGeom>
        </p:spPr>
        <p:txBody>
          <a:bodyPr wrap="square">
            <a:spAutoFit/>
          </a:bodyPr>
          <a:lstStyle/>
          <a:p>
            <a:pPr defTabSz="685800"/>
            <a:r>
              <a:rPr lang="en-US" sz="1319" dirty="0">
                <a:solidFill>
                  <a:prstClr val="black"/>
                </a:solidFill>
                <a:latin typeface="Rockwell" panose="02060603020205020403" pitchFamily="18" charset="0"/>
              </a:rPr>
              <a:t>Decrease the average number of units accumulated by CCC students earning associates degrees from approximately 87 to 79 total units—the average among the top 5th of colleges showing the strongest performance on this measure.</a:t>
            </a:r>
          </a:p>
          <a:p>
            <a:pPr defTabSz="685800"/>
            <a:endParaRPr lang="en-US" sz="1319" dirty="0">
              <a:solidFill>
                <a:prstClr val="black"/>
              </a:solidFill>
              <a:latin typeface="Rockwell" panose="02060603020205020403" pitchFamily="18" charset="0"/>
            </a:endParaRPr>
          </a:p>
        </p:txBody>
      </p:sp>
      <p:sp>
        <p:nvSpPr>
          <p:cNvPr id="3" name="TextBox 2">
            <a:extLst>
              <a:ext uri="{FF2B5EF4-FFF2-40B4-BE49-F238E27FC236}">
                <a16:creationId xmlns:a16="http://schemas.microsoft.com/office/drawing/2014/main" id="{3C121DC5-34DD-4264-AB71-C43E00E127A3}"/>
              </a:ext>
            </a:extLst>
          </p:cNvPr>
          <p:cNvSpPr txBox="1"/>
          <p:nvPr/>
        </p:nvSpPr>
        <p:spPr>
          <a:xfrm>
            <a:off x="1901785" y="1104551"/>
            <a:ext cx="6073817" cy="600164"/>
          </a:xfrm>
          <a:prstGeom prst="rect">
            <a:avLst/>
          </a:prstGeom>
          <a:noFill/>
        </p:spPr>
        <p:txBody>
          <a:bodyPr wrap="square" rtlCol="0">
            <a:spAutoFit/>
          </a:bodyPr>
          <a:lstStyle/>
          <a:p>
            <a:pPr defTabSz="685800"/>
            <a:r>
              <a:rPr lang="en-US" sz="3300" dirty="0">
                <a:solidFill>
                  <a:prstClr val="black"/>
                </a:solidFill>
                <a:latin typeface="Rockwell" panose="02060603020205020403" pitchFamily="18" charset="0"/>
              </a:rPr>
              <a:t>Vision for Success</a:t>
            </a:r>
          </a:p>
        </p:txBody>
      </p:sp>
    </p:spTree>
    <p:extLst>
      <p:ext uri="{BB962C8B-B14F-4D97-AF65-F5344CB8AC3E}">
        <p14:creationId xmlns:p14="http://schemas.microsoft.com/office/powerpoint/2010/main" val="80085040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59220" y="1098353"/>
            <a:ext cx="3652282" cy="579261"/>
          </a:xfrm>
          <a:prstGeom prst="rect">
            <a:avLst/>
          </a:prstGeom>
          <a:noFill/>
        </p:spPr>
        <p:txBody>
          <a:bodyPr wrap="none" rtlCol="0">
            <a:spAutoFit/>
          </a:bodyPr>
          <a:lstStyle/>
          <a:p>
            <a:pPr defTabSz="685800"/>
            <a:r>
              <a:rPr lang="en-US" sz="3164" b="1" dirty="0">
                <a:solidFill>
                  <a:prstClr val="white"/>
                </a:solidFill>
                <a:latin typeface="Rockwell" charset="0"/>
                <a:ea typeface="Rockwell" charset="0"/>
                <a:cs typeface="Rockwell" charset="0"/>
              </a:rPr>
              <a:t>Guided Pathways</a:t>
            </a:r>
          </a:p>
        </p:txBody>
      </p:sp>
      <p:sp>
        <p:nvSpPr>
          <p:cNvPr id="6" name="Title 1">
            <a:extLst>
              <a:ext uri="{FF2B5EF4-FFF2-40B4-BE49-F238E27FC236}">
                <a16:creationId xmlns:a16="http://schemas.microsoft.com/office/drawing/2014/main" id="{DEA21B73-B078-448F-851D-876EB3A46575}"/>
              </a:ext>
            </a:extLst>
          </p:cNvPr>
          <p:cNvSpPr>
            <a:spLocks noGrp="1"/>
          </p:cNvSpPr>
          <p:nvPr>
            <p:ph type="title"/>
          </p:nvPr>
        </p:nvSpPr>
        <p:spPr>
          <a:xfrm>
            <a:off x="1872105" y="1061011"/>
            <a:ext cx="3543752" cy="699027"/>
          </a:xfrm>
        </p:spPr>
        <p:txBody>
          <a:bodyPr>
            <a:noAutofit/>
          </a:bodyPr>
          <a:lstStyle/>
          <a:p>
            <a:pPr algn="l"/>
            <a:r>
              <a:rPr lang="en-US" sz="2426" b="1" dirty="0">
                <a:solidFill>
                  <a:srgbClr val="002060"/>
                </a:solidFill>
                <a:latin typeface="Rockwell" panose="02060603020205020403" pitchFamily="18" charset="0"/>
              </a:rPr>
              <a:t>Goal 4:</a:t>
            </a:r>
          </a:p>
        </p:txBody>
      </p:sp>
      <p:sp>
        <p:nvSpPr>
          <p:cNvPr id="7" name="Title 1">
            <a:extLst>
              <a:ext uri="{FF2B5EF4-FFF2-40B4-BE49-F238E27FC236}">
                <a16:creationId xmlns:a16="http://schemas.microsoft.com/office/drawing/2014/main" id="{DEA21B73-B078-448F-851D-876EB3A46575}"/>
              </a:ext>
            </a:extLst>
          </p:cNvPr>
          <p:cNvSpPr txBox="1">
            <a:spLocks/>
          </p:cNvSpPr>
          <p:nvPr/>
        </p:nvSpPr>
        <p:spPr>
          <a:xfrm>
            <a:off x="1914931" y="3616412"/>
            <a:ext cx="3543752" cy="699027"/>
          </a:xfrm>
          <a:prstGeom prst="rect">
            <a:avLst/>
          </a:prstGeom>
        </p:spPr>
        <p:txBody>
          <a:bodyPr vert="horz" lIns="48221" tIns="24110" rIns="48221" bIns="24110" rtlCol="0" anchor="ctr">
            <a:noAutofit/>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pPr defTabSz="685800"/>
            <a:r>
              <a:rPr lang="en-US" sz="2426" dirty="0">
                <a:solidFill>
                  <a:srgbClr val="002060"/>
                </a:solidFill>
                <a:latin typeface="Rockwell" panose="02060603020205020403" pitchFamily="18" charset="0"/>
              </a:rPr>
              <a:t>Goal 6:</a:t>
            </a:r>
          </a:p>
        </p:txBody>
      </p:sp>
      <p:sp>
        <p:nvSpPr>
          <p:cNvPr id="8" name="Title 1">
            <a:extLst>
              <a:ext uri="{FF2B5EF4-FFF2-40B4-BE49-F238E27FC236}">
                <a16:creationId xmlns:a16="http://schemas.microsoft.com/office/drawing/2014/main" id="{DEA21B73-B078-448F-851D-876EB3A46575}"/>
              </a:ext>
            </a:extLst>
          </p:cNvPr>
          <p:cNvSpPr txBox="1">
            <a:spLocks/>
          </p:cNvSpPr>
          <p:nvPr/>
        </p:nvSpPr>
        <p:spPr>
          <a:xfrm>
            <a:off x="1914932" y="2445012"/>
            <a:ext cx="3543752" cy="699027"/>
          </a:xfrm>
          <a:prstGeom prst="rect">
            <a:avLst/>
          </a:prstGeom>
        </p:spPr>
        <p:txBody>
          <a:bodyPr vert="horz" lIns="48221" tIns="24110" rIns="48221" bIns="24110" rtlCol="0" anchor="ctr">
            <a:noAutofit/>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pPr defTabSz="685800"/>
            <a:r>
              <a:rPr lang="en-US" sz="2426" dirty="0">
                <a:solidFill>
                  <a:srgbClr val="002060"/>
                </a:solidFill>
                <a:latin typeface="Rockwell" panose="02060603020205020403" pitchFamily="18" charset="0"/>
              </a:rPr>
              <a:t>Goal 5:</a:t>
            </a:r>
          </a:p>
        </p:txBody>
      </p:sp>
      <p:pic>
        <p:nvPicPr>
          <p:cNvPr id="9" name="Graphic 3" descr="bullseye">
            <a:extLst>
              <a:ext uri="{FF2B5EF4-FFF2-40B4-BE49-F238E27FC236}">
                <a16:creationId xmlns:a16="http://schemas.microsoft.com/office/drawing/2014/main" id="{065B5649-3D34-42A3-BD80-88B846166F01}"/>
              </a:ext>
            </a:extLst>
          </p:cNvPr>
          <p:cNvPicPr>
            <a:picLocks noChangeAspect="1"/>
          </p:cNvPicPr>
          <p:nvPr/>
        </p:nvPicPr>
        <p:blipFill>
          <a:blip r:embed="rId3">
            <a:extLst>
              <a:ext uri="{96DAC541-7B7A-43D3-8B79-37D633B846F1}">
                <asvg:svgBlip xmlns:asvg="http://schemas.microsoft.com/office/drawing/2016/SVG/main" xmlns="" r:embed="rId5"/>
              </a:ext>
            </a:extLst>
          </a:blip>
          <a:stretch>
            <a:fillRect/>
          </a:stretch>
        </p:blipFill>
        <p:spPr>
          <a:xfrm>
            <a:off x="1317129" y="1747478"/>
            <a:ext cx="438677" cy="442588"/>
          </a:xfrm>
          <a:prstGeom prst="rect">
            <a:avLst/>
          </a:prstGeom>
        </p:spPr>
      </p:pic>
      <p:pic>
        <p:nvPicPr>
          <p:cNvPr id="10" name="Graphic 3" descr="bullseye">
            <a:extLst>
              <a:ext uri="{FF2B5EF4-FFF2-40B4-BE49-F238E27FC236}">
                <a16:creationId xmlns:a16="http://schemas.microsoft.com/office/drawing/2014/main" id="{065B5649-3D34-42A3-BD80-88B846166F01}"/>
              </a:ext>
            </a:extLst>
          </p:cNvPr>
          <p:cNvPicPr>
            <a:picLocks noChangeAspect="1"/>
          </p:cNvPicPr>
          <p:nvPr/>
        </p:nvPicPr>
        <p:blipFill>
          <a:blip r:embed="rId3">
            <a:extLst>
              <a:ext uri="{96DAC541-7B7A-43D3-8B79-37D633B846F1}">
                <asvg:svgBlip xmlns:asvg="http://schemas.microsoft.com/office/drawing/2016/SVG/main" xmlns="" r:embed="rId5"/>
              </a:ext>
            </a:extLst>
          </a:blip>
          <a:stretch>
            <a:fillRect/>
          </a:stretch>
        </p:blipFill>
        <p:spPr>
          <a:xfrm>
            <a:off x="1291729" y="3005451"/>
            <a:ext cx="438677" cy="442588"/>
          </a:xfrm>
          <a:prstGeom prst="rect">
            <a:avLst/>
          </a:prstGeom>
        </p:spPr>
      </p:pic>
      <p:pic>
        <p:nvPicPr>
          <p:cNvPr id="11" name="Graphic 3" descr="bullseye">
            <a:extLst>
              <a:ext uri="{FF2B5EF4-FFF2-40B4-BE49-F238E27FC236}">
                <a16:creationId xmlns:a16="http://schemas.microsoft.com/office/drawing/2014/main" id="{065B5649-3D34-42A3-BD80-88B846166F01}"/>
              </a:ext>
            </a:extLst>
          </p:cNvPr>
          <p:cNvPicPr>
            <a:picLocks noChangeAspect="1"/>
          </p:cNvPicPr>
          <p:nvPr/>
        </p:nvPicPr>
        <p:blipFill>
          <a:blip r:embed="rId3">
            <a:extLst>
              <a:ext uri="{96DAC541-7B7A-43D3-8B79-37D633B846F1}">
                <asvg:svgBlip xmlns:asvg="http://schemas.microsoft.com/office/drawing/2016/SVG/main" xmlns="" r:embed="rId5"/>
              </a:ext>
            </a:extLst>
          </a:blip>
          <a:stretch>
            <a:fillRect/>
          </a:stretch>
        </p:blipFill>
        <p:spPr>
          <a:xfrm>
            <a:off x="1317129" y="4312473"/>
            <a:ext cx="438677" cy="442588"/>
          </a:xfrm>
          <a:prstGeom prst="rect">
            <a:avLst/>
          </a:prstGeom>
        </p:spPr>
      </p:pic>
      <p:sp>
        <p:nvSpPr>
          <p:cNvPr id="12" name="Rectangle 11"/>
          <p:cNvSpPr/>
          <p:nvPr/>
        </p:nvSpPr>
        <p:spPr>
          <a:xfrm>
            <a:off x="1921282" y="1615362"/>
            <a:ext cx="5726647" cy="904350"/>
          </a:xfrm>
          <a:prstGeom prst="rect">
            <a:avLst/>
          </a:prstGeom>
        </p:spPr>
        <p:txBody>
          <a:bodyPr wrap="square">
            <a:spAutoFit/>
          </a:bodyPr>
          <a:lstStyle/>
          <a:p>
            <a:pPr defTabSz="685800"/>
            <a:r>
              <a:rPr lang="en-US" sz="1319" dirty="0">
                <a:solidFill>
                  <a:prstClr val="black"/>
                </a:solidFill>
                <a:latin typeface="Rockwell" panose="02060603020205020403" pitchFamily="18" charset="0"/>
              </a:rPr>
              <a:t>Increase the percentage of exiting CTE students who report being employed in their field of study, from the statewide average of 60% to 69%--the average among the top 5</a:t>
            </a:r>
            <a:r>
              <a:rPr lang="en-US" sz="1319" baseline="30000" dirty="0">
                <a:solidFill>
                  <a:prstClr val="black"/>
                </a:solidFill>
                <a:latin typeface="Rockwell" panose="02060603020205020403" pitchFamily="18" charset="0"/>
              </a:rPr>
              <a:t>th</a:t>
            </a:r>
            <a:r>
              <a:rPr lang="en-US" sz="1319" dirty="0">
                <a:solidFill>
                  <a:prstClr val="black"/>
                </a:solidFill>
                <a:latin typeface="Rockwell" panose="02060603020205020403" pitchFamily="18" charset="0"/>
              </a:rPr>
              <a:t> of colleges showing the strongest performance on this measure.</a:t>
            </a:r>
          </a:p>
        </p:txBody>
      </p:sp>
      <p:sp>
        <p:nvSpPr>
          <p:cNvPr id="13" name="Content Placeholder 2">
            <a:extLst>
              <a:ext uri="{FF2B5EF4-FFF2-40B4-BE49-F238E27FC236}">
                <a16:creationId xmlns:a16="http://schemas.microsoft.com/office/drawing/2014/main" id="{87B2A0BA-B921-4307-B4FA-64BB6FBA28A6}"/>
              </a:ext>
            </a:extLst>
          </p:cNvPr>
          <p:cNvSpPr txBox="1">
            <a:spLocks/>
          </p:cNvSpPr>
          <p:nvPr/>
        </p:nvSpPr>
        <p:spPr>
          <a:xfrm>
            <a:off x="1927631" y="2968554"/>
            <a:ext cx="5411391" cy="507938"/>
          </a:xfrm>
          <a:prstGeom prst="rect">
            <a:avLst/>
          </a:prstGeom>
        </p:spPr>
        <p:txBody>
          <a:bodyPr vert="horz" lIns="48221" tIns="24110" rIns="48221" bIns="2411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319" dirty="0">
                <a:solidFill>
                  <a:prstClr val="black"/>
                </a:solidFill>
                <a:latin typeface="Rockwell" panose="02060603020205020403" pitchFamily="18" charset="0"/>
              </a:rPr>
              <a:t>Reduce equity gaps by 40% across all of the previous measures through faster improvements among traditionally underrepresented students, closing the gap within 10 years.</a:t>
            </a:r>
          </a:p>
        </p:txBody>
      </p:sp>
      <p:sp>
        <p:nvSpPr>
          <p:cNvPr id="14" name="Rectangle 13"/>
          <p:cNvSpPr/>
          <p:nvPr/>
        </p:nvSpPr>
        <p:spPr>
          <a:xfrm>
            <a:off x="1921281" y="4158928"/>
            <a:ext cx="5674467" cy="1107354"/>
          </a:xfrm>
          <a:prstGeom prst="rect">
            <a:avLst/>
          </a:prstGeom>
        </p:spPr>
        <p:txBody>
          <a:bodyPr wrap="square">
            <a:spAutoFit/>
          </a:bodyPr>
          <a:lstStyle/>
          <a:p>
            <a:pPr defTabSz="685800"/>
            <a:r>
              <a:rPr lang="en-US" sz="1319" dirty="0">
                <a:solidFill>
                  <a:prstClr val="black"/>
                </a:solidFill>
                <a:latin typeface="Rockwell" panose="02060603020205020403" pitchFamily="18" charset="0"/>
              </a:rPr>
              <a:t>Reduce regional achievement gaps across the previous measures through faster improvements among colleges located in regions with the lowest educational attainment of adults, with the goal of closing the gap within 10 years.</a:t>
            </a:r>
          </a:p>
          <a:p>
            <a:pPr defTabSz="685800"/>
            <a:endParaRPr lang="en-US" sz="1319" dirty="0">
              <a:solidFill>
                <a:prstClr val="black"/>
              </a:solidFill>
              <a:latin typeface="Rockwell" panose="02060603020205020403" pitchFamily="18" charset="0"/>
            </a:endParaRPr>
          </a:p>
        </p:txBody>
      </p:sp>
    </p:spTree>
    <p:extLst>
      <p:ext uri="{BB962C8B-B14F-4D97-AF65-F5344CB8AC3E}">
        <p14:creationId xmlns:p14="http://schemas.microsoft.com/office/powerpoint/2010/main" val="91910751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25322-3326-47AD-AC5B-FFF5B03B31C7}"/>
              </a:ext>
            </a:extLst>
          </p:cNvPr>
          <p:cNvSpPr>
            <a:spLocks noGrp="1"/>
          </p:cNvSpPr>
          <p:nvPr>
            <p:ph type="title"/>
          </p:nvPr>
        </p:nvSpPr>
        <p:spPr>
          <a:xfrm>
            <a:off x="795131" y="924150"/>
            <a:ext cx="8322779" cy="994172"/>
          </a:xfrm>
        </p:spPr>
        <p:txBody>
          <a:bodyPr/>
          <a:lstStyle/>
          <a:p>
            <a:r>
              <a:rPr lang="en-US" dirty="0">
                <a:latin typeface="Rockwell" panose="02060603020205020403" pitchFamily="18" charset="0"/>
              </a:rPr>
              <a:t>California’s Response to Guided Pathways </a:t>
            </a:r>
          </a:p>
        </p:txBody>
      </p:sp>
      <p:pic>
        <p:nvPicPr>
          <p:cNvPr id="4" name="Picture 5" descr="Image result for map of california">
            <a:extLst>
              <a:ext uri="{FF2B5EF4-FFF2-40B4-BE49-F238E27FC236}">
                <a16:creationId xmlns:a16="http://schemas.microsoft.com/office/drawing/2014/main" id="{CA81C244-88C2-4435-87FB-F86DB0B2844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09531" y="1838808"/>
            <a:ext cx="3468757" cy="38085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F147522-D67E-445A-B7B5-E0CDDF36833E}"/>
              </a:ext>
            </a:extLst>
          </p:cNvPr>
          <p:cNvSpPr txBox="1"/>
          <p:nvPr/>
        </p:nvSpPr>
        <p:spPr>
          <a:xfrm>
            <a:off x="4124740" y="2059692"/>
            <a:ext cx="4373218" cy="1569660"/>
          </a:xfrm>
          <a:prstGeom prst="rect">
            <a:avLst/>
          </a:prstGeom>
          <a:noFill/>
        </p:spPr>
        <p:txBody>
          <a:bodyPr wrap="square" rtlCol="0">
            <a:spAutoFit/>
          </a:bodyPr>
          <a:lstStyle/>
          <a:p>
            <a:pPr defTabSz="685800"/>
            <a:r>
              <a:rPr lang="en-US" sz="2400" dirty="0">
                <a:solidFill>
                  <a:prstClr val="black"/>
                </a:solidFill>
                <a:latin typeface="Rockwell" panose="02060603020205020403" pitchFamily="18" charset="0"/>
              </a:rPr>
              <a:t>All 114 California Community Colleges have committed to the guided pathways framework!</a:t>
            </a:r>
          </a:p>
        </p:txBody>
      </p:sp>
      <p:sp>
        <p:nvSpPr>
          <p:cNvPr id="3" name="TextBox 2">
            <a:extLst>
              <a:ext uri="{FF2B5EF4-FFF2-40B4-BE49-F238E27FC236}">
                <a16:creationId xmlns:a16="http://schemas.microsoft.com/office/drawing/2014/main" id="{5CE4EC64-4694-45DB-92FB-A2B7D85320B7}"/>
              </a:ext>
            </a:extLst>
          </p:cNvPr>
          <p:cNvSpPr txBox="1"/>
          <p:nvPr/>
        </p:nvSpPr>
        <p:spPr>
          <a:xfrm>
            <a:off x="6082749" y="3833450"/>
            <a:ext cx="2524540" cy="1061829"/>
          </a:xfrm>
          <a:prstGeom prst="rect">
            <a:avLst/>
          </a:prstGeom>
          <a:noFill/>
        </p:spPr>
        <p:txBody>
          <a:bodyPr wrap="square" rtlCol="0">
            <a:spAutoFit/>
          </a:bodyPr>
          <a:lstStyle/>
          <a:p>
            <a:pPr defTabSz="685800"/>
            <a:r>
              <a:rPr lang="en-US" sz="2100" dirty="0">
                <a:solidFill>
                  <a:prstClr val="black"/>
                </a:solidFill>
                <a:latin typeface="Rockwell" panose="02060603020205020403" pitchFamily="18" charset="0"/>
              </a:rPr>
              <a:t>Guided Pathways invokes unity, but not uniformity</a:t>
            </a:r>
          </a:p>
        </p:txBody>
      </p:sp>
    </p:spTree>
    <p:extLst>
      <p:ext uri="{BB962C8B-B14F-4D97-AF65-F5344CB8AC3E}">
        <p14:creationId xmlns:p14="http://schemas.microsoft.com/office/powerpoint/2010/main" val="226464277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D47C2-A8B0-4AA0-B755-3BA418A5BDE3}"/>
              </a:ext>
            </a:extLst>
          </p:cNvPr>
          <p:cNvSpPr>
            <a:spLocks noGrp="1"/>
          </p:cNvSpPr>
          <p:nvPr>
            <p:ph type="title"/>
          </p:nvPr>
        </p:nvSpPr>
        <p:spPr>
          <a:xfrm>
            <a:off x="1326875" y="1075912"/>
            <a:ext cx="6833153" cy="857250"/>
          </a:xfrm>
        </p:spPr>
        <p:txBody>
          <a:bodyPr>
            <a:normAutofit/>
          </a:bodyPr>
          <a:lstStyle/>
          <a:p>
            <a:r>
              <a:rPr lang="en-US" dirty="0">
                <a:latin typeface="Rockwell" panose="02060603020205020403" pitchFamily="18" charset="0"/>
              </a:rPr>
              <a:t>Transformational Reform</a:t>
            </a:r>
          </a:p>
        </p:txBody>
      </p:sp>
      <p:sp>
        <p:nvSpPr>
          <p:cNvPr id="4" name="TextBox 3">
            <a:extLst>
              <a:ext uri="{FF2B5EF4-FFF2-40B4-BE49-F238E27FC236}">
                <a16:creationId xmlns:a16="http://schemas.microsoft.com/office/drawing/2014/main" id="{167B91A3-A79F-4FDC-8D91-3C042706F11A}"/>
              </a:ext>
            </a:extLst>
          </p:cNvPr>
          <p:cNvSpPr txBox="1"/>
          <p:nvPr/>
        </p:nvSpPr>
        <p:spPr>
          <a:xfrm>
            <a:off x="1326876" y="2151823"/>
            <a:ext cx="3143251" cy="2677656"/>
          </a:xfrm>
          <a:prstGeom prst="rect">
            <a:avLst/>
          </a:prstGeom>
          <a:noFill/>
        </p:spPr>
        <p:txBody>
          <a:bodyPr wrap="square" rtlCol="0">
            <a:spAutoFit/>
          </a:bodyPr>
          <a:lstStyle/>
          <a:p>
            <a:pPr defTabSz="685800"/>
            <a:r>
              <a:rPr lang="en-US" sz="2100" b="1" u="sng" dirty="0">
                <a:solidFill>
                  <a:prstClr val="black"/>
                </a:solidFill>
                <a:latin typeface="Rockwell" panose="02060603020205020403" pitchFamily="18" charset="0"/>
              </a:rPr>
              <a:t>Programmatic Reform</a:t>
            </a:r>
          </a:p>
          <a:p>
            <a:pPr defTabSz="685800"/>
            <a:endParaRPr lang="en-US" sz="2100" dirty="0">
              <a:solidFill>
                <a:prstClr val="black"/>
              </a:solidFill>
              <a:latin typeface="Rockwell" panose="02060603020205020403" pitchFamily="18" charset="0"/>
            </a:endParaRPr>
          </a:p>
          <a:p>
            <a:pPr defTabSz="685800"/>
            <a:r>
              <a:rPr lang="en-US" sz="2100" dirty="0">
                <a:solidFill>
                  <a:prstClr val="black"/>
                </a:solidFill>
                <a:latin typeface="Rockwell" panose="02060603020205020403" pitchFamily="18" charset="0"/>
              </a:rPr>
              <a:t>Small locus of control</a:t>
            </a:r>
          </a:p>
          <a:p>
            <a:pPr defTabSz="685800"/>
            <a:endParaRPr lang="en-US" sz="2100" dirty="0">
              <a:solidFill>
                <a:prstClr val="black"/>
              </a:solidFill>
              <a:latin typeface="Rockwell" panose="02060603020205020403" pitchFamily="18" charset="0"/>
            </a:endParaRPr>
          </a:p>
          <a:p>
            <a:pPr defTabSz="685800"/>
            <a:r>
              <a:rPr lang="en-US" sz="2100" dirty="0">
                <a:solidFill>
                  <a:prstClr val="black"/>
                </a:solidFill>
                <a:latin typeface="Rockwell" panose="02060603020205020403" pitchFamily="18" charset="0"/>
              </a:rPr>
              <a:t>Limited impact</a:t>
            </a:r>
          </a:p>
          <a:p>
            <a:pPr defTabSz="685800"/>
            <a:endParaRPr lang="en-US" sz="2100" dirty="0">
              <a:solidFill>
                <a:prstClr val="black"/>
              </a:solidFill>
              <a:latin typeface="Rockwell" panose="02060603020205020403" pitchFamily="18" charset="0"/>
            </a:endParaRPr>
          </a:p>
          <a:p>
            <a:pPr defTabSz="685800"/>
            <a:r>
              <a:rPr lang="en-US" sz="2100" dirty="0">
                <a:solidFill>
                  <a:prstClr val="black"/>
                </a:solidFill>
                <a:latin typeface="Rockwell" panose="02060603020205020403" pitchFamily="18" charset="0"/>
              </a:rPr>
              <a:t>Disconnected</a:t>
            </a:r>
          </a:p>
        </p:txBody>
      </p:sp>
      <p:sp>
        <p:nvSpPr>
          <p:cNvPr id="5" name="TextBox 4">
            <a:extLst>
              <a:ext uri="{FF2B5EF4-FFF2-40B4-BE49-F238E27FC236}">
                <a16:creationId xmlns:a16="http://schemas.microsoft.com/office/drawing/2014/main" id="{FB5A12E5-293B-4047-A531-35DD8B276668}"/>
              </a:ext>
            </a:extLst>
          </p:cNvPr>
          <p:cNvSpPr txBox="1"/>
          <p:nvPr/>
        </p:nvSpPr>
        <p:spPr>
          <a:xfrm>
            <a:off x="4902476" y="2164247"/>
            <a:ext cx="2914649" cy="2677656"/>
          </a:xfrm>
          <a:prstGeom prst="rect">
            <a:avLst/>
          </a:prstGeom>
          <a:noFill/>
        </p:spPr>
        <p:txBody>
          <a:bodyPr wrap="square" rtlCol="0">
            <a:spAutoFit/>
          </a:bodyPr>
          <a:lstStyle/>
          <a:p>
            <a:pPr defTabSz="685800"/>
            <a:r>
              <a:rPr lang="en-US" sz="2100" b="1" u="sng" dirty="0">
                <a:solidFill>
                  <a:prstClr val="black"/>
                </a:solidFill>
                <a:latin typeface="Rockwell" panose="02060603020205020403" pitchFamily="18" charset="0"/>
              </a:rPr>
              <a:t>Structural Reform</a:t>
            </a:r>
          </a:p>
          <a:p>
            <a:pPr defTabSz="685800"/>
            <a:endParaRPr lang="en-US" sz="2100" dirty="0">
              <a:solidFill>
                <a:prstClr val="black"/>
              </a:solidFill>
              <a:latin typeface="Rockwell" panose="02060603020205020403" pitchFamily="18" charset="0"/>
            </a:endParaRPr>
          </a:p>
          <a:p>
            <a:pPr defTabSz="685800"/>
            <a:r>
              <a:rPr lang="en-US" sz="2100" dirty="0">
                <a:solidFill>
                  <a:prstClr val="black"/>
                </a:solidFill>
                <a:latin typeface="Rockwell" panose="02060603020205020403" pitchFamily="18" charset="0"/>
              </a:rPr>
              <a:t>Collaborative control</a:t>
            </a:r>
          </a:p>
          <a:p>
            <a:pPr defTabSz="685800"/>
            <a:endParaRPr lang="en-US" sz="2100" dirty="0">
              <a:solidFill>
                <a:prstClr val="black"/>
              </a:solidFill>
              <a:latin typeface="Rockwell" panose="02060603020205020403" pitchFamily="18" charset="0"/>
            </a:endParaRPr>
          </a:p>
          <a:p>
            <a:pPr defTabSz="685800"/>
            <a:r>
              <a:rPr lang="en-US" sz="2100" dirty="0">
                <a:solidFill>
                  <a:prstClr val="black"/>
                </a:solidFill>
                <a:latin typeface="Rockwell" panose="02060603020205020403" pitchFamily="18" charset="0"/>
              </a:rPr>
              <a:t>Maximum impact</a:t>
            </a:r>
          </a:p>
          <a:p>
            <a:pPr defTabSz="685800"/>
            <a:endParaRPr lang="en-US" sz="2100" dirty="0">
              <a:solidFill>
                <a:prstClr val="black"/>
              </a:solidFill>
              <a:latin typeface="Rockwell" panose="02060603020205020403" pitchFamily="18" charset="0"/>
            </a:endParaRPr>
          </a:p>
          <a:p>
            <a:pPr defTabSz="685800"/>
            <a:r>
              <a:rPr lang="en-US" sz="2100" dirty="0">
                <a:solidFill>
                  <a:prstClr val="black"/>
                </a:solidFill>
                <a:latin typeface="Rockwell" panose="02060603020205020403" pitchFamily="18" charset="0"/>
              </a:rPr>
              <a:t>Cultural reform and integration</a:t>
            </a:r>
          </a:p>
        </p:txBody>
      </p:sp>
    </p:spTree>
    <p:extLst>
      <p:ext uri="{BB962C8B-B14F-4D97-AF65-F5344CB8AC3E}">
        <p14:creationId xmlns:p14="http://schemas.microsoft.com/office/powerpoint/2010/main" val="101315645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90" descr="four pillars of guided pathways">
            <a:extLst>
              <a:ext uri="{FF2B5EF4-FFF2-40B4-BE49-F238E27FC236}">
                <a16:creationId xmlns:a16="http://schemas.microsoft.com/office/drawing/2014/main" id="{E9AE91C7-691E-440C-8EE2-D1B68D07B228}"/>
              </a:ext>
            </a:extLst>
          </p:cNvPr>
          <p:cNvPicPr preferRelativeResize="0"/>
          <p:nvPr/>
        </p:nvPicPr>
        <p:blipFill rotWithShape="1">
          <a:blip r:embed="rId2">
            <a:alphaModFix/>
          </a:blip>
          <a:srcRect/>
          <a:stretch/>
        </p:blipFill>
        <p:spPr>
          <a:xfrm>
            <a:off x="521804" y="980019"/>
            <a:ext cx="8100392" cy="4286525"/>
          </a:xfrm>
          <a:prstGeom prst="rect">
            <a:avLst/>
          </a:prstGeom>
          <a:noFill/>
          <a:ln>
            <a:noFill/>
          </a:ln>
        </p:spPr>
      </p:pic>
      <p:sp>
        <p:nvSpPr>
          <p:cNvPr id="2" name="Title 1"/>
          <p:cNvSpPr>
            <a:spLocks noGrp="1"/>
          </p:cNvSpPr>
          <p:nvPr>
            <p:ph type="title"/>
          </p:nvPr>
        </p:nvSpPr>
        <p:spPr>
          <a:xfrm>
            <a:off x="628650" y="365127"/>
            <a:ext cx="7886700" cy="803274"/>
          </a:xfrm>
        </p:spPr>
        <p:txBody>
          <a:bodyPr/>
          <a:lstStyle/>
          <a:p>
            <a:pPr algn="ctr"/>
            <a:r>
              <a:rPr lang="en-US" dirty="0" smtClean="0"/>
              <a:t>Pillars of Guided Pathways</a:t>
            </a:r>
            <a:endParaRPr lang="en-US" dirty="0"/>
          </a:p>
        </p:txBody>
      </p:sp>
    </p:spTree>
    <p:extLst>
      <p:ext uri="{BB962C8B-B14F-4D97-AF65-F5344CB8AC3E}">
        <p14:creationId xmlns:p14="http://schemas.microsoft.com/office/powerpoint/2010/main" val="221114179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quity">
            <a:extLst>
              <a:ext uri="{FF2B5EF4-FFF2-40B4-BE49-F238E27FC236}">
                <a16:creationId xmlns:a16="http://schemas.microsoft.com/office/drawing/2014/main" id="{04F4B524-AE72-4DAB-88BA-64C6918550EF}"/>
              </a:ext>
            </a:extLst>
          </p:cNvPr>
          <p:cNvPicPr>
            <a:picLocks noChangeAspect="1"/>
          </p:cNvPicPr>
          <p:nvPr/>
        </p:nvPicPr>
        <p:blipFill>
          <a:blip r:embed="rId2"/>
          <a:stretch>
            <a:fillRect/>
          </a:stretch>
        </p:blipFill>
        <p:spPr>
          <a:xfrm>
            <a:off x="133066" y="724184"/>
            <a:ext cx="9294125" cy="4565177"/>
          </a:xfrm>
          <a:prstGeom prst="rect">
            <a:avLst/>
          </a:prstGeom>
        </p:spPr>
      </p:pic>
      <p:sp>
        <p:nvSpPr>
          <p:cNvPr id="2" name="Title 1"/>
          <p:cNvSpPr>
            <a:spLocks noGrp="1"/>
          </p:cNvSpPr>
          <p:nvPr>
            <p:ph type="title"/>
          </p:nvPr>
        </p:nvSpPr>
        <p:spPr/>
        <p:txBody>
          <a:bodyPr/>
          <a:lstStyle/>
          <a:p>
            <a:pPr algn="ctr"/>
            <a:r>
              <a:rPr lang="en-US" dirty="0" smtClean="0"/>
              <a:t>Equity</a:t>
            </a:r>
            <a:endParaRPr lang="en-US" dirty="0"/>
          </a:p>
        </p:txBody>
      </p:sp>
    </p:spTree>
    <p:extLst>
      <p:ext uri="{BB962C8B-B14F-4D97-AF65-F5344CB8AC3E}">
        <p14:creationId xmlns:p14="http://schemas.microsoft.com/office/powerpoint/2010/main" val="264902703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descr="small circle">
            <a:extLst>
              <a:ext uri="{FF2B5EF4-FFF2-40B4-BE49-F238E27FC236}">
                <a16:creationId xmlns:a16="http://schemas.microsoft.com/office/drawing/2014/main" id="{4A27BCC3-2120-49F5-810B-3FB5E4F15301}"/>
              </a:ext>
            </a:extLst>
          </p:cNvPr>
          <p:cNvSpPr/>
          <p:nvPr/>
        </p:nvSpPr>
        <p:spPr>
          <a:xfrm>
            <a:off x="1606550" y="2994422"/>
            <a:ext cx="457200" cy="40005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6" name="Oval 5" descr="hugh circle">
            <a:extLst>
              <a:ext uri="{FF2B5EF4-FFF2-40B4-BE49-F238E27FC236}">
                <a16:creationId xmlns:a16="http://schemas.microsoft.com/office/drawing/2014/main" id="{870AB507-8B19-4F07-B2B6-058B1F24BBA3}"/>
              </a:ext>
            </a:extLst>
          </p:cNvPr>
          <p:cNvSpPr/>
          <p:nvPr/>
        </p:nvSpPr>
        <p:spPr>
          <a:xfrm>
            <a:off x="3086100" y="1920479"/>
            <a:ext cx="2343150" cy="2209205"/>
          </a:xfrm>
          <a:prstGeom prst="ellipse">
            <a:avLst/>
          </a:prstGeom>
          <a:solidFill>
            <a:srgbClr val="D69410"/>
          </a:solidFill>
          <a:ln>
            <a:solidFill>
              <a:srgbClr val="BE83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7" name="Oval 6" descr="medium circle">
            <a:extLst>
              <a:ext uri="{FF2B5EF4-FFF2-40B4-BE49-F238E27FC236}">
                <a16:creationId xmlns:a16="http://schemas.microsoft.com/office/drawing/2014/main" id="{761C19AF-EA7E-4DCA-8C33-3436A2EA5993}"/>
              </a:ext>
            </a:extLst>
          </p:cNvPr>
          <p:cNvSpPr/>
          <p:nvPr/>
        </p:nvSpPr>
        <p:spPr>
          <a:xfrm>
            <a:off x="6242051" y="2674143"/>
            <a:ext cx="1308100" cy="1177529"/>
          </a:xfrm>
          <a:prstGeom prst="ellipse">
            <a:avLst/>
          </a:prstGeom>
          <a:solidFill>
            <a:srgbClr val="002060"/>
          </a:solidFill>
          <a:ln w="76200">
            <a:solidFill>
              <a:srgbClr val="D694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 name="TextBox 7">
            <a:extLst>
              <a:ext uri="{FF2B5EF4-FFF2-40B4-BE49-F238E27FC236}">
                <a16:creationId xmlns:a16="http://schemas.microsoft.com/office/drawing/2014/main" id="{7E56C755-A9C4-404A-922E-2D112AA6933C}"/>
              </a:ext>
            </a:extLst>
          </p:cNvPr>
          <p:cNvSpPr txBox="1"/>
          <p:nvPr/>
        </p:nvSpPr>
        <p:spPr>
          <a:xfrm>
            <a:off x="1295400" y="3714750"/>
            <a:ext cx="1219200" cy="923330"/>
          </a:xfrm>
          <a:prstGeom prst="rect">
            <a:avLst/>
          </a:prstGeom>
          <a:noFill/>
        </p:spPr>
        <p:txBody>
          <a:bodyPr wrap="square" rtlCol="0">
            <a:spAutoFit/>
          </a:bodyPr>
          <a:lstStyle/>
          <a:p>
            <a:pPr algn="ctr" defTabSz="685800"/>
            <a:r>
              <a:rPr lang="en-US" sz="1350" dirty="0">
                <a:solidFill>
                  <a:prstClr val="black"/>
                </a:solidFill>
                <a:latin typeface="Rockwell" panose="02060603020205020403" pitchFamily="18" charset="0"/>
              </a:rPr>
              <a:t>4%</a:t>
            </a:r>
          </a:p>
          <a:p>
            <a:pPr algn="ctr" defTabSz="685800"/>
            <a:r>
              <a:rPr lang="en-US" sz="1350" dirty="0">
                <a:solidFill>
                  <a:prstClr val="black"/>
                </a:solidFill>
                <a:latin typeface="Rockwell" panose="02060603020205020403" pitchFamily="18" charset="0"/>
              </a:rPr>
              <a:t>Pre-Adoption</a:t>
            </a:r>
          </a:p>
          <a:p>
            <a:pPr algn="ctr" defTabSz="685800"/>
            <a:endParaRPr lang="en-US" sz="1350" dirty="0">
              <a:solidFill>
                <a:prstClr val="black"/>
              </a:solidFill>
              <a:latin typeface="Rockwell" panose="02060603020205020403" pitchFamily="18" charset="0"/>
            </a:endParaRPr>
          </a:p>
        </p:txBody>
      </p:sp>
      <p:sp>
        <p:nvSpPr>
          <p:cNvPr id="9" name="TextBox 8">
            <a:extLst>
              <a:ext uri="{FF2B5EF4-FFF2-40B4-BE49-F238E27FC236}">
                <a16:creationId xmlns:a16="http://schemas.microsoft.com/office/drawing/2014/main" id="{0AD9E43D-DBDB-4183-8F22-EEDD35D38F3D}"/>
              </a:ext>
            </a:extLst>
          </p:cNvPr>
          <p:cNvSpPr txBox="1"/>
          <p:nvPr/>
        </p:nvSpPr>
        <p:spPr>
          <a:xfrm>
            <a:off x="3648075" y="4259088"/>
            <a:ext cx="1219200" cy="923330"/>
          </a:xfrm>
          <a:prstGeom prst="rect">
            <a:avLst/>
          </a:prstGeom>
          <a:noFill/>
        </p:spPr>
        <p:txBody>
          <a:bodyPr wrap="square" rtlCol="0">
            <a:spAutoFit/>
          </a:bodyPr>
          <a:lstStyle/>
          <a:p>
            <a:pPr algn="ctr" defTabSz="685800"/>
            <a:r>
              <a:rPr lang="en-US" sz="1350" dirty="0">
                <a:solidFill>
                  <a:prstClr val="black"/>
                </a:solidFill>
                <a:latin typeface="Rockwell" panose="02060603020205020403" pitchFamily="18" charset="0"/>
              </a:rPr>
              <a:t>76%</a:t>
            </a:r>
          </a:p>
          <a:p>
            <a:pPr algn="ctr" defTabSz="685800"/>
            <a:r>
              <a:rPr lang="en-US" sz="1350" dirty="0">
                <a:solidFill>
                  <a:prstClr val="black"/>
                </a:solidFill>
                <a:latin typeface="Rockwell" panose="02060603020205020403" pitchFamily="18" charset="0"/>
              </a:rPr>
              <a:t>Early Adoption</a:t>
            </a:r>
          </a:p>
          <a:p>
            <a:pPr algn="ctr" defTabSz="685800"/>
            <a:endParaRPr lang="en-US" sz="1350" dirty="0">
              <a:solidFill>
                <a:prstClr val="black"/>
              </a:solidFill>
              <a:latin typeface="Rockwell" panose="02060603020205020403" pitchFamily="18" charset="0"/>
            </a:endParaRPr>
          </a:p>
        </p:txBody>
      </p:sp>
      <p:sp>
        <p:nvSpPr>
          <p:cNvPr id="10" name="TextBox 9">
            <a:extLst>
              <a:ext uri="{FF2B5EF4-FFF2-40B4-BE49-F238E27FC236}">
                <a16:creationId xmlns:a16="http://schemas.microsoft.com/office/drawing/2014/main" id="{FF6991C3-4B87-47E5-A655-8F90EC963B4E}"/>
              </a:ext>
            </a:extLst>
          </p:cNvPr>
          <p:cNvSpPr txBox="1"/>
          <p:nvPr/>
        </p:nvSpPr>
        <p:spPr>
          <a:xfrm>
            <a:off x="6330950" y="3912839"/>
            <a:ext cx="1219200" cy="715581"/>
          </a:xfrm>
          <a:prstGeom prst="rect">
            <a:avLst/>
          </a:prstGeom>
          <a:noFill/>
        </p:spPr>
        <p:txBody>
          <a:bodyPr wrap="square" rtlCol="0">
            <a:spAutoFit/>
          </a:bodyPr>
          <a:lstStyle/>
          <a:p>
            <a:pPr algn="ctr" defTabSz="685800"/>
            <a:r>
              <a:rPr lang="en-US" sz="1350" dirty="0">
                <a:solidFill>
                  <a:prstClr val="black"/>
                </a:solidFill>
                <a:latin typeface="Rockwell" panose="02060603020205020403" pitchFamily="18" charset="0"/>
              </a:rPr>
              <a:t>20%</a:t>
            </a:r>
          </a:p>
          <a:p>
            <a:pPr algn="ctr" defTabSz="685800"/>
            <a:r>
              <a:rPr lang="en-US" sz="1350" dirty="0">
                <a:solidFill>
                  <a:prstClr val="black"/>
                </a:solidFill>
                <a:latin typeface="Rockwell" panose="02060603020205020403" pitchFamily="18" charset="0"/>
              </a:rPr>
              <a:t>In Progress</a:t>
            </a:r>
          </a:p>
          <a:p>
            <a:pPr algn="ctr" defTabSz="685800"/>
            <a:endParaRPr lang="en-US" sz="1350" dirty="0">
              <a:solidFill>
                <a:prstClr val="black"/>
              </a:solidFill>
              <a:latin typeface="Rockwell" panose="02060603020205020403" pitchFamily="18" charset="0"/>
            </a:endParaRPr>
          </a:p>
        </p:txBody>
      </p:sp>
      <p:sp>
        <p:nvSpPr>
          <p:cNvPr id="4" name="Title 3"/>
          <p:cNvSpPr>
            <a:spLocks noGrp="1"/>
          </p:cNvSpPr>
          <p:nvPr>
            <p:ph type="title"/>
          </p:nvPr>
        </p:nvSpPr>
        <p:spPr>
          <a:xfrm>
            <a:off x="628650" y="365126"/>
            <a:ext cx="7886700" cy="1057274"/>
          </a:xfrm>
        </p:spPr>
        <p:txBody>
          <a:bodyPr/>
          <a:lstStyle/>
          <a:p>
            <a:pPr algn="ctr"/>
            <a:r>
              <a:rPr lang="en-US" dirty="0" smtClean="0"/>
              <a:t>Self-Assessment Results</a:t>
            </a:r>
            <a:endParaRPr lang="en-US" dirty="0"/>
          </a:p>
        </p:txBody>
      </p:sp>
    </p:spTree>
    <p:extLst>
      <p:ext uri="{BB962C8B-B14F-4D97-AF65-F5344CB8AC3E}">
        <p14:creationId xmlns:p14="http://schemas.microsoft.com/office/powerpoint/2010/main" val="315544181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6E33C-E72F-4F99-AF1E-D10B082CA5A9}"/>
              </a:ext>
            </a:extLst>
          </p:cNvPr>
          <p:cNvSpPr>
            <a:spLocks noGrp="1"/>
          </p:cNvSpPr>
          <p:nvPr>
            <p:ph type="title"/>
          </p:nvPr>
        </p:nvSpPr>
        <p:spPr>
          <a:xfrm>
            <a:off x="1107385" y="857250"/>
            <a:ext cx="6172200" cy="857250"/>
          </a:xfrm>
        </p:spPr>
        <p:txBody>
          <a:bodyPr>
            <a:normAutofit/>
          </a:bodyPr>
          <a:lstStyle/>
          <a:p>
            <a:pPr algn="ctr"/>
            <a:r>
              <a:rPr lang="en-US" dirty="0">
                <a:latin typeface="Rockwell" panose="02060603020205020403" pitchFamily="18" charset="0"/>
              </a:rPr>
              <a:t>Multi-Year Work Plan Themes</a:t>
            </a:r>
          </a:p>
        </p:txBody>
      </p:sp>
      <p:sp>
        <p:nvSpPr>
          <p:cNvPr id="3" name="Content Placeholder 2">
            <a:extLst>
              <a:ext uri="{FF2B5EF4-FFF2-40B4-BE49-F238E27FC236}">
                <a16:creationId xmlns:a16="http://schemas.microsoft.com/office/drawing/2014/main" id="{A5356841-9B1F-48CE-ABC6-8162D16DA0E6}"/>
              </a:ext>
            </a:extLst>
          </p:cNvPr>
          <p:cNvSpPr>
            <a:spLocks noGrp="1"/>
          </p:cNvSpPr>
          <p:nvPr>
            <p:ph idx="1"/>
          </p:nvPr>
        </p:nvSpPr>
        <p:spPr>
          <a:xfrm>
            <a:off x="1276350" y="1751644"/>
            <a:ext cx="6400800" cy="3737372"/>
          </a:xfrm>
        </p:spPr>
        <p:txBody>
          <a:bodyPr>
            <a:normAutofit/>
          </a:bodyPr>
          <a:lstStyle/>
          <a:p>
            <a:pPr marL="0" indent="0">
              <a:buNone/>
            </a:pPr>
            <a:r>
              <a:rPr lang="en-US" dirty="0">
                <a:latin typeface="Rockwell" panose="02060603020205020403" pitchFamily="18" charset="0"/>
              </a:rPr>
              <a:t>Broaden engagement and connect governance</a:t>
            </a:r>
          </a:p>
          <a:p>
            <a:pPr marL="0" indent="0">
              <a:buNone/>
            </a:pPr>
            <a:endParaRPr lang="en-US" dirty="0">
              <a:latin typeface="Rockwell" panose="02060603020205020403" pitchFamily="18" charset="0"/>
            </a:endParaRPr>
          </a:p>
          <a:p>
            <a:pPr marL="0" indent="0">
              <a:buNone/>
            </a:pPr>
            <a:r>
              <a:rPr lang="en-US" dirty="0">
                <a:latin typeface="Rockwell" panose="02060603020205020403" pitchFamily="18" charset="0"/>
              </a:rPr>
              <a:t>Create cross-functional team structures</a:t>
            </a:r>
          </a:p>
          <a:p>
            <a:pPr marL="0" indent="0">
              <a:buNone/>
            </a:pPr>
            <a:endParaRPr lang="en-US" dirty="0">
              <a:latin typeface="Rockwell" panose="02060603020205020403" pitchFamily="18" charset="0"/>
            </a:endParaRPr>
          </a:p>
          <a:p>
            <a:pPr marL="0" indent="0">
              <a:buNone/>
            </a:pPr>
            <a:r>
              <a:rPr lang="en-US" dirty="0">
                <a:latin typeface="Rockwell" panose="02060603020205020403" pitchFamily="18" charset="0"/>
              </a:rPr>
              <a:t>Clarify decision-making and communication </a:t>
            </a:r>
          </a:p>
          <a:p>
            <a:pPr marL="0" indent="0">
              <a:buNone/>
            </a:pPr>
            <a:endParaRPr lang="en-US" dirty="0">
              <a:latin typeface="Rockwell" panose="02060603020205020403" pitchFamily="18" charset="0"/>
            </a:endParaRPr>
          </a:p>
          <a:p>
            <a:pPr marL="0" indent="0">
              <a:buNone/>
            </a:pPr>
            <a:r>
              <a:rPr lang="en-US" dirty="0">
                <a:latin typeface="Rockwell" panose="02060603020205020403" pitchFamily="18" charset="0"/>
              </a:rPr>
              <a:t>Adopt systems-based language for new culture</a:t>
            </a:r>
          </a:p>
          <a:p>
            <a:pPr marL="0" indent="0">
              <a:buNone/>
            </a:pPr>
            <a:endParaRPr lang="en-US" dirty="0">
              <a:latin typeface="Rockwell" panose="02060603020205020403" pitchFamily="18" charset="0"/>
            </a:endParaRPr>
          </a:p>
          <a:p>
            <a:pPr marL="0" indent="0">
              <a:buNone/>
            </a:pPr>
            <a:r>
              <a:rPr lang="en-US" dirty="0">
                <a:latin typeface="Rockwell" panose="02060603020205020403" pitchFamily="18" charset="0"/>
              </a:rPr>
              <a:t>Plan interest clusters and curriculum maps</a:t>
            </a:r>
          </a:p>
        </p:txBody>
      </p:sp>
    </p:spTree>
    <p:extLst>
      <p:ext uri="{BB962C8B-B14F-4D97-AF65-F5344CB8AC3E}">
        <p14:creationId xmlns:p14="http://schemas.microsoft.com/office/powerpoint/2010/main" val="167757447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9120-03AE-4F54-9CE2-7CCC7C024034}"/>
              </a:ext>
            </a:extLst>
          </p:cNvPr>
          <p:cNvSpPr>
            <a:spLocks noGrp="1"/>
          </p:cNvSpPr>
          <p:nvPr>
            <p:ph type="title"/>
          </p:nvPr>
        </p:nvSpPr>
        <p:spPr>
          <a:xfrm>
            <a:off x="809732" y="1111505"/>
            <a:ext cx="7886700" cy="994172"/>
          </a:xfrm>
        </p:spPr>
        <p:txBody>
          <a:bodyPr/>
          <a:lstStyle/>
          <a:p>
            <a:r>
              <a:rPr lang="en-US" dirty="0">
                <a:latin typeface="Rockwell" panose="02060603020205020403" pitchFamily="18" charset="0"/>
              </a:rPr>
              <a:t>Support Infrastructure Levels</a:t>
            </a:r>
          </a:p>
        </p:txBody>
      </p:sp>
      <p:sp>
        <p:nvSpPr>
          <p:cNvPr id="6" name="Rectangle 5" descr="Regional">
            <a:extLst>
              <a:ext uri="{FF2B5EF4-FFF2-40B4-BE49-F238E27FC236}">
                <a16:creationId xmlns:a16="http://schemas.microsoft.com/office/drawing/2014/main" id="{72894BA3-6679-4FEE-A29C-1200E7E47B54}"/>
              </a:ext>
            </a:extLst>
          </p:cNvPr>
          <p:cNvSpPr/>
          <p:nvPr/>
        </p:nvSpPr>
        <p:spPr>
          <a:xfrm>
            <a:off x="3479769" y="2125266"/>
            <a:ext cx="2024251" cy="3037158"/>
          </a:xfrm>
          <a:prstGeom prst="rect">
            <a:avLst/>
          </a:prstGeom>
          <a:solidFill>
            <a:srgbClr val="002F6D"/>
          </a:solidFill>
          <a:ln w="12700" cap="flat" cmpd="sng" algn="ctr">
            <a:solidFill>
              <a:srgbClr val="4472C4">
                <a:shade val="50000"/>
              </a:srgbClr>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endParaRPr lang="en-US" sz="1350">
              <a:solidFill>
                <a:prstClr val="black"/>
              </a:solidFill>
              <a:latin typeface="Calibri" panose="020F0502020204030204"/>
            </a:endParaRPr>
          </a:p>
        </p:txBody>
      </p:sp>
      <p:sp>
        <p:nvSpPr>
          <p:cNvPr id="7" name="Arrow: Left-Right 6" descr="arrow">
            <a:extLst>
              <a:ext uri="{FF2B5EF4-FFF2-40B4-BE49-F238E27FC236}">
                <a16:creationId xmlns:a16="http://schemas.microsoft.com/office/drawing/2014/main" id="{94E41987-CFB1-460E-83B0-9AE8850C3AA1}"/>
              </a:ext>
            </a:extLst>
          </p:cNvPr>
          <p:cNvSpPr/>
          <p:nvPr/>
        </p:nvSpPr>
        <p:spPr>
          <a:xfrm>
            <a:off x="2921719" y="3262788"/>
            <a:ext cx="522365" cy="318135"/>
          </a:xfrm>
          <a:prstGeom prst="leftRightArrow">
            <a:avLst/>
          </a:prstGeom>
          <a:solidFill>
            <a:srgbClr val="002F6D"/>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endParaRPr lang="en-US" sz="1350">
              <a:solidFill>
                <a:prstClr val="white"/>
              </a:solidFill>
              <a:latin typeface="Calibri" panose="020F0502020204030204"/>
            </a:endParaRPr>
          </a:p>
        </p:txBody>
      </p:sp>
      <p:sp>
        <p:nvSpPr>
          <p:cNvPr id="10" name="Text Box 8">
            <a:extLst>
              <a:ext uri="{FF2B5EF4-FFF2-40B4-BE49-F238E27FC236}">
                <a16:creationId xmlns:a16="http://schemas.microsoft.com/office/drawing/2014/main" id="{4BA71993-968B-488D-889B-105251A2A2AC}"/>
              </a:ext>
            </a:extLst>
          </p:cNvPr>
          <p:cNvSpPr txBox="1"/>
          <p:nvPr/>
        </p:nvSpPr>
        <p:spPr>
          <a:xfrm>
            <a:off x="3567884" y="2147560"/>
            <a:ext cx="1993248" cy="3014864"/>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gn="ctr" defTabSz="685800">
              <a:lnSpc>
                <a:spcPct val="107000"/>
              </a:lnSpc>
              <a:spcAft>
                <a:spcPts val="600"/>
              </a:spcAft>
            </a:pPr>
            <a:r>
              <a:rPr lang="en-US" sz="1350" b="1" u="sng" dirty="0">
                <a:solidFill>
                  <a:prstClr val="white"/>
                </a:solidFill>
                <a:latin typeface="Rockwell" panose="02060603020205020403" pitchFamily="18" charset="0"/>
                <a:ea typeface="Calibri" panose="020F0502020204030204" pitchFamily="34" charset="0"/>
                <a:cs typeface="Times New Roman" panose="02020603050405020304" pitchFamily="18" charset="0"/>
              </a:rPr>
              <a:t>Regional </a:t>
            </a:r>
            <a:endParaRPr lang="en-US" sz="1350" u="sng" dirty="0">
              <a:solidFill>
                <a:prstClr val="white"/>
              </a:solidFill>
              <a:latin typeface="Rockwell" panose="02060603020205020403" pitchFamily="18" charset="0"/>
              <a:ea typeface="Calibri" panose="020F0502020204030204" pitchFamily="34" charset="0"/>
              <a:cs typeface="Times New Roman" panose="02020603050405020304" pitchFamily="18" charset="0"/>
            </a:endParaRPr>
          </a:p>
          <a:p>
            <a:pPr defTabSz="685800">
              <a:lnSpc>
                <a:spcPct val="107000"/>
              </a:lnSpc>
              <a:spcAft>
                <a:spcPts val="600"/>
              </a:spcAft>
            </a:pPr>
            <a:r>
              <a:rPr lang="en-US" sz="1350" dirty="0">
                <a:solidFill>
                  <a:prstClr val="white"/>
                </a:solidFill>
                <a:latin typeface="Rockwell" panose="02060603020205020403" pitchFamily="18" charset="0"/>
                <a:ea typeface="Calibri" panose="020F0502020204030204" pitchFamily="34" charset="0"/>
                <a:cs typeface="Times New Roman" panose="02020603050405020304" pitchFamily="18" charset="0"/>
              </a:rPr>
              <a:t>Regional Coordinators</a:t>
            </a:r>
          </a:p>
          <a:p>
            <a:pPr defTabSz="685800">
              <a:lnSpc>
                <a:spcPct val="107000"/>
              </a:lnSpc>
              <a:spcAft>
                <a:spcPts val="600"/>
              </a:spcAft>
            </a:pPr>
            <a:r>
              <a:rPr lang="en-US" sz="1350" dirty="0">
                <a:solidFill>
                  <a:prstClr val="white"/>
                </a:solidFill>
                <a:latin typeface="Rockwell" panose="02060603020205020403" pitchFamily="18" charset="0"/>
                <a:ea typeface="Calibri" panose="020F0502020204030204" pitchFamily="34" charset="0"/>
                <a:cs typeface="Times New Roman" panose="02020603050405020304" pitchFamily="18" charset="0"/>
              </a:rPr>
              <a:t>Tools and Activities</a:t>
            </a:r>
          </a:p>
          <a:p>
            <a:pPr defTabSz="685800">
              <a:lnSpc>
                <a:spcPct val="107000"/>
              </a:lnSpc>
              <a:spcAft>
                <a:spcPts val="600"/>
              </a:spcAft>
            </a:pPr>
            <a:r>
              <a:rPr lang="en-US" sz="1350" dirty="0">
                <a:solidFill>
                  <a:prstClr val="white"/>
                </a:solidFill>
                <a:latin typeface="Rockwell" panose="02060603020205020403" pitchFamily="18" charset="0"/>
                <a:ea typeface="Calibri" panose="020F0502020204030204" pitchFamily="34" charset="0"/>
                <a:cs typeface="Times New Roman" panose="02020603050405020304" pitchFamily="18" charset="0"/>
              </a:rPr>
              <a:t>Peer Communities</a:t>
            </a:r>
          </a:p>
          <a:p>
            <a:pPr defTabSz="685800">
              <a:lnSpc>
                <a:spcPct val="107000"/>
              </a:lnSpc>
              <a:spcAft>
                <a:spcPts val="600"/>
              </a:spcAft>
            </a:pPr>
            <a:r>
              <a:rPr lang="en-US" sz="1350" dirty="0">
                <a:solidFill>
                  <a:prstClr val="white"/>
                </a:solidFill>
                <a:latin typeface="Rockwell" panose="02060603020205020403" pitchFamily="18" charset="0"/>
                <a:ea typeface="Calibri" panose="020F0502020204030204" pitchFamily="34" charset="0"/>
                <a:cs typeface="Times New Roman" panose="02020603050405020304" pitchFamily="18" charset="0"/>
              </a:rPr>
              <a:t>University Partners</a:t>
            </a:r>
          </a:p>
          <a:p>
            <a:pPr defTabSz="685800">
              <a:lnSpc>
                <a:spcPct val="107000"/>
              </a:lnSpc>
              <a:spcAft>
                <a:spcPts val="600"/>
              </a:spcAft>
            </a:pPr>
            <a:r>
              <a:rPr lang="en-US" sz="1350" dirty="0">
                <a:solidFill>
                  <a:prstClr val="white"/>
                </a:solidFill>
                <a:latin typeface="Rockwell" panose="02060603020205020403" pitchFamily="18" charset="0"/>
                <a:ea typeface="Calibri" panose="020F0502020204030204" pitchFamily="34" charset="0"/>
                <a:cs typeface="Times New Roman" panose="02020603050405020304" pitchFamily="18" charset="0"/>
              </a:rPr>
              <a:t>Workforce Partners and Relationships</a:t>
            </a:r>
          </a:p>
          <a:p>
            <a:pPr defTabSz="685800">
              <a:lnSpc>
                <a:spcPct val="107000"/>
              </a:lnSpc>
              <a:spcAft>
                <a:spcPts val="600"/>
              </a:spcAft>
            </a:pPr>
            <a:endParaRPr lang="en-US" sz="1350" dirty="0">
              <a:solidFill>
                <a:prstClr val="white"/>
              </a:solidFill>
              <a:latin typeface="Rockwell" panose="02060603020205020403" pitchFamily="18" charset="0"/>
              <a:ea typeface="Calibri" panose="020F0502020204030204" pitchFamily="34" charset="0"/>
              <a:cs typeface="Times New Roman" panose="02020603050405020304" pitchFamily="18" charset="0"/>
            </a:endParaRPr>
          </a:p>
          <a:p>
            <a:pPr defTabSz="685800">
              <a:lnSpc>
                <a:spcPct val="107000"/>
              </a:lnSpc>
              <a:spcAft>
                <a:spcPts val="600"/>
              </a:spcAft>
            </a:pPr>
            <a:r>
              <a:rPr lang="en-US" sz="825" dirty="0">
                <a:solidFill>
                  <a:prstClr val="white"/>
                </a:solidFill>
                <a:latin typeface="Calibri" panose="020F0502020204030204" pitchFamily="34" charset="0"/>
                <a:ea typeface="Calibri" panose="020F0502020204030204" pitchFamily="34" charset="0"/>
                <a:cs typeface="Times New Roman" panose="02020603050405020304" pitchFamily="18" charset="0"/>
              </a:rPr>
              <a:t> </a:t>
            </a:r>
          </a:p>
        </p:txBody>
      </p:sp>
      <p:sp>
        <p:nvSpPr>
          <p:cNvPr id="13" name="Rectangle 12" descr="system">
            <a:extLst>
              <a:ext uri="{FF2B5EF4-FFF2-40B4-BE49-F238E27FC236}">
                <a16:creationId xmlns:a16="http://schemas.microsoft.com/office/drawing/2014/main" id="{FDA94361-83FF-44C6-B064-E714F68BEA1C}"/>
              </a:ext>
            </a:extLst>
          </p:cNvPr>
          <p:cNvSpPr/>
          <p:nvPr/>
        </p:nvSpPr>
        <p:spPr>
          <a:xfrm>
            <a:off x="809732" y="2125266"/>
            <a:ext cx="2106455" cy="2985932"/>
          </a:xfrm>
          <a:prstGeom prst="rect">
            <a:avLst/>
          </a:prstGeom>
          <a:solidFill>
            <a:srgbClr val="002F6D"/>
          </a:solidFill>
          <a:ln w="12700" cap="flat" cmpd="sng" algn="ctr">
            <a:solidFill>
              <a:srgbClr val="4472C4">
                <a:shade val="50000"/>
              </a:srgbClr>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endParaRPr lang="en-US" sz="1350">
              <a:solidFill>
                <a:prstClr val="black"/>
              </a:solidFill>
              <a:latin typeface="Calibri" panose="020F0502020204030204"/>
            </a:endParaRPr>
          </a:p>
        </p:txBody>
      </p:sp>
      <p:sp>
        <p:nvSpPr>
          <p:cNvPr id="14" name="TextBox 13">
            <a:extLst>
              <a:ext uri="{FF2B5EF4-FFF2-40B4-BE49-F238E27FC236}">
                <a16:creationId xmlns:a16="http://schemas.microsoft.com/office/drawing/2014/main" id="{1EE8BE66-3727-44AC-8A26-4A419B1B26C6}"/>
              </a:ext>
            </a:extLst>
          </p:cNvPr>
          <p:cNvSpPr txBox="1"/>
          <p:nvPr/>
        </p:nvSpPr>
        <p:spPr>
          <a:xfrm>
            <a:off x="890718" y="2134711"/>
            <a:ext cx="1975859" cy="2930931"/>
          </a:xfrm>
          <a:prstGeom prst="rect">
            <a:avLst/>
          </a:prstGeom>
          <a:noFill/>
        </p:spPr>
        <p:txBody>
          <a:bodyPr wrap="square" rtlCol="0">
            <a:spAutoFit/>
          </a:bodyPr>
          <a:lstStyle/>
          <a:p>
            <a:pPr algn="ctr" defTabSz="685800">
              <a:lnSpc>
                <a:spcPct val="107000"/>
              </a:lnSpc>
              <a:spcAft>
                <a:spcPts val="600"/>
              </a:spcAft>
            </a:pPr>
            <a:r>
              <a:rPr lang="en-US" sz="1350" b="1" u="sng" dirty="0">
                <a:solidFill>
                  <a:prstClr val="white"/>
                </a:solidFill>
                <a:latin typeface="Rockwell" panose="02060603020205020403" pitchFamily="18" charset="0"/>
                <a:ea typeface="Calibri" panose="020F0502020204030204" pitchFamily="34" charset="0"/>
                <a:cs typeface="Times New Roman" panose="02020603050405020304" pitchFamily="18" charset="0"/>
              </a:rPr>
              <a:t>System </a:t>
            </a:r>
            <a:endParaRPr lang="en-US" sz="1350" u="sng" dirty="0">
              <a:solidFill>
                <a:prstClr val="white"/>
              </a:solidFill>
              <a:latin typeface="Rockwell" panose="02060603020205020403" pitchFamily="18" charset="0"/>
              <a:ea typeface="Calibri" panose="020F0502020204030204" pitchFamily="34" charset="0"/>
              <a:cs typeface="Times New Roman" panose="02020603050405020304" pitchFamily="18" charset="0"/>
            </a:endParaRPr>
          </a:p>
          <a:p>
            <a:pPr defTabSz="685800">
              <a:lnSpc>
                <a:spcPct val="107000"/>
              </a:lnSpc>
              <a:spcAft>
                <a:spcPts val="600"/>
              </a:spcAft>
            </a:pPr>
            <a:r>
              <a:rPr lang="en-US" sz="1350" dirty="0">
                <a:solidFill>
                  <a:prstClr val="white"/>
                </a:solidFill>
                <a:latin typeface="Rockwell" panose="02060603020205020403" pitchFamily="18" charset="0"/>
                <a:ea typeface="Calibri" panose="020F0502020204030204" pitchFamily="34" charset="0"/>
                <a:cs typeface="Times New Roman" panose="02020603050405020304" pitchFamily="18" charset="0"/>
              </a:rPr>
              <a:t>Policy Connectivity</a:t>
            </a:r>
          </a:p>
          <a:p>
            <a:pPr defTabSz="685800">
              <a:lnSpc>
                <a:spcPct val="107000"/>
              </a:lnSpc>
              <a:spcAft>
                <a:spcPts val="600"/>
              </a:spcAft>
            </a:pPr>
            <a:r>
              <a:rPr lang="en-US" sz="1350" dirty="0">
                <a:solidFill>
                  <a:prstClr val="white"/>
                </a:solidFill>
                <a:latin typeface="Rockwell" panose="02060603020205020403" pitchFamily="18" charset="0"/>
                <a:ea typeface="Calibri" panose="020F0502020204030204" pitchFamily="34" charset="0"/>
                <a:cs typeface="Times New Roman" panose="02020603050405020304" pitchFamily="18" charset="0"/>
              </a:rPr>
              <a:t>GP Awards Program</a:t>
            </a:r>
          </a:p>
          <a:p>
            <a:pPr defTabSz="685800">
              <a:lnSpc>
                <a:spcPct val="107000"/>
              </a:lnSpc>
              <a:spcAft>
                <a:spcPts val="600"/>
              </a:spcAft>
            </a:pPr>
            <a:r>
              <a:rPr lang="en-US" sz="1350" dirty="0">
                <a:solidFill>
                  <a:prstClr val="white"/>
                </a:solidFill>
                <a:latin typeface="Rockwell" panose="02060603020205020403" pitchFamily="18" charset="0"/>
                <a:ea typeface="Calibri" panose="020F0502020204030204" pitchFamily="34" charset="0"/>
                <a:cs typeface="Times New Roman" panose="02020603050405020304" pitchFamily="18" charset="0"/>
              </a:rPr>
              <a:t>Virtual community</a:t>
            </a:r>
          </a:p>
          <a:p>
            <a:pPr defTabSz="685800">
              <a:lnSpc>
                <a:spcPct val="107000"/>
              </a:lnSpc>
              <a:spcAft>
                <a:spcPts val="600"/>
              </a:spcAft>
            </a:pPr>
            <a:r>
              <a:rPr lang="en-US" sz="1350" dirty="0">
                <a:solidFill>
                  <a:prstClr val="white"/>
                </a:solidFill>
                <a:latin typeface="Rockwell" panose="02060603020205020403" pitchFamily="18" charset="0"/>
                <a:ea typeface="Calibri" panose="020F0502020204030204" pitchFamily="34" charset="0"/>
                <a:cs typeface="Times New Roman" panose="02020603050405020304" pitchFamily="18" charset="0"/>
              </a:rPr>
              <a:t>Role-Alike Events</a:t>
            </a:r>
          </a:p>
          <a:p>
            <a:pPr defTabSz="685800">
              <a:lnSpc>
                <a:spcPct val="107000"/>
              </a:lnSpc>
              <a:spcAft>
                <a:spcPts val="600"/>
              </a:spcAft>
            </a:pPr>
            <a:r>
              <a:rPr lang="en-US" sz="1350" dirty="0">
                <a:solidFill>
                  <a:prstClr val="white"/>
                </a:solidFill>
                <a:latin typeface="Rockwell" panose="02060603020205020403" pitchFamily="18" charset="0"/>
                <a:ea typeface="Calibri" panose="020F0502020204030204" pitchFamily="34" charset="0"/>
                <a:cs typeface="Times New Roman" panose="02020603050405020304" pitchFamily="18" charset="0"/>
              </a:rPr>
              <a:t>Strategic Alignment</a:t>
            </a:r>
          </a:p>
          <a:p>
            <a:pPr defTabSz="685800">
              <a:lnSpc>
                <a:spcPct val="107000"/>
              </a:lnSpc>
              <a:spcAft>
                <a:spcPts val="600"/>
              </a:spcAft>
            </a:pPr>
            <a:r>
              <a:rPr lang="en-US" sz="1350" dirty="0">
                <a:solidFill>
                  <a:prstClr val="white"/>
                </a:solidFill>
                <a:latin typeface="Rockwell" panose="02060603020205020403" pitchFamily="18" charset="0"/>
                <a:ea typeface="Calibri" panose="020F0502020204030204" pitchFamily="34" charset="0"/>
                <a:cs typeface="Times New Roman" panose="02020603050405020304" pitchFamily="18" charset="0"/>
              </a:rPr>
              <a:t>Funding Formula </a:t>
            </a:r>
          </a:p>
          <a:p>
            <a:pPr defTabSz="685800">
              <a:lnSpc>
                <a:spcPct val="107000"/>
              </a:lnSpc>
              <a:spcAft>
                <a:spcPts val="600"/>
              </a:spcAft>
            </a:pPr>
            <a:r>
              <a:rPr lang="en-US" sz="1350" dirty="0">
                <a:solidFill>
                  <a:prstClr val="white"/>
                </a:solidFill>
                <a:latin typeface="Rockwell" panose="02060603020205020403" pitchFamily="18" charset="0"/>
                <a:ea typeface="Calibri" panose="020F0502020204030204" pitchFamily="34" charset="0"/>
                <a:cs typeface="Times New Roman" panose="02020603050405020304" pitchFamily="18" charset="0"/>
              </a:rPr>
              <a:t>Simplified Metrics</a:t>
            </a:r>
          </a:p>
          <a:p>
            <a:pPr defTabSz="685800">
              <a:lnSpc>
                <a:spcPct val="107000"/>
              </a:lnSpc>
              <a:spcAft>
                <a:spcPts val="600"/>
              </a:spcAft>
            </a:pPr>
            <a:r>
              <a:rPr lang="en-US" sz="1350" dirty="0">
                <a:solidFill>
                  <a:prstClr val="white"/>
                </a:solidFill>
                <a:latin typeface="Rockwell" panose="02060603020205020403" pitchFamily="18" charset="0"/>
                <a:ea typeface="Calibri" panose="020F0502020204030204" pitchFamily="34" charset="0"/>
                <a:cs typeface="Times New Roman" panose="02020603050405020304" pitchFamily="18" charset="0"/>
              </a:rPr>
              <a:t>Intersegmental Partnerships</a:t>
            </a:r>
          </a:p>
        </p:txBody>
      </p:sp>
      <p:sp>
        <p:nvSpPr>
          <p:cNvPr id="15" name="Rectangle 14" descr="local">
            <a:extLst>
              <a:ext uri="{FF2B5EF4-FFF2-40B4-BE49-F238E27FC236}">
                <a16:creationId xmlns:a16="http://schemas.microsoft.com/office/drawing/2014/main" id="{6E49C2F9-1023-42EE-B86D-48F04316D5E9}"/>
              </a:ext>
            </a:extLst>
          </p:cNvPr>
          <p:cNvSpPr/>
          <p:nvPr/>
        </p:nvSpPr>
        <p:spPr>
          <a:xfrm>
            <a:off x="6083617" y="2125266"/>
            <a:ext cx="2106455" cy="2985932"/>
          </a:xfrm>
          <a:prstGeom prst="rect">
            <a:avLst/>
          </a:prstGeom>
          <a:solidFill>
            <a:srgbClr val="002F6D"/>
          </a:solidFill>
          <a:ln w="12700" cap="flat" cmpd="sng" algn="ctr">
            <a:solidFill>
              <a:srgbClr val="4472C4">
                <a:shade val="50000"/>
              </a:srgbClr>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endParaRPr lang="en-US" sz="1350">
              <a:solidFill>
                <a:prstClr val="black"/>
              </a:solidFill>
              <a:latin typeface="Calibri" panose="020F0502020204030204"/>
            </a:endParaRPr>
          </a:p>
        </p:txBody>
      </p:sp>
      <p:sp>
        <p:nvSpPr>
          <p:cNvPr id="16" name="TextBox 15">
            <a:extLst>
              <a:ext uri="{FF2B5EF4-FFF2-40B4-BE49-F238E27FC236}">
                <a16:creationId xmlns:a16="http://schemas.microsoft.com/office/drawing/2014/main" id="{86803691-07E3-43C0-9F1E-A6FD81DF52F0}"/>
              </a:ext>
            </a:extLst>
          </p:cNvPr>
          <p:cNvSpPr txBox="1"/>
          <p:nvPr/>
        </p:nvSpPr>
        <p:spPr>
          <a:xfrm>
            <a:off x="6155716" y="2134711"/>
            <a:ext cx="1962257" cy="3375539"/>
          </a:xfrm>
          <a:prstGeom prst="rect">
            <a:avLst/>
          </a:prstGeom>
          <a:noFill/>
        </p:spPr>
        <p:txBody>
          <a:bodyPr wrap="square" rtlCol="0">
            <a:spAutoFit/>
          </a:bodyPr>
          <a:lstStyle/>
          <a:p>
            <a:pPr algn="ctr" defTabSz="685800">
              <a:lnSpc>
                <a:spcPct val="107000"/>
              </a:lnSpc>
              <a:spcAft>
                <a:spcPts val="600"/>
              </a:spcAft>
            </a:pPr>
            <a:r>
              <a:rPr lang="en-US" sz="1350" b="1" u="sng" dirty="0">
                <a:solidFill>
                  <a:prstClr val="white"/>
                </a:solidFill>
                <a:latin typeface="Rockwell" panose="02060603020205020403" pitchFamily="18" charset="0"/>
                <a:ea typeface="Calibri" panose="020F0502020204030204" pitchFamily="34" charset="0"/>
                <a:cs typeface="Times New Roman" panose="02020603050405020304" pitchFamily="18" charset="0"/>
              </a:rPr>
              <a:t>Local</a:t>
            </a:r>
            <a:endParaRPr lang="en-US" sz="1350" u="sng" dirty="0">
              <a:solidFill>
                <a:prstClr val="white"/>
              </a:solidFill>
              <a:latin typeface="Rockwell" panose="02060603020205020403" pitchFamily="18" charset="0"/>
              <a:ea typeface="Calibri" panose="020F0502020204030204" pitchFamily="34" charset="0"/>
              <a:cs typeface="Times New Roman" panose="02020603050405020304" pitchFamily="18" charset="0"/>
            </a:endParaRPr>
          </a:p>
          <a:p>
            <a:pPr defTabSz="685800">
              <a:lnSpc>
                <a:spcPct val="107000"/>
              </a:lnSpc>
              <a:spcAft>
                <a:spcPts val="600"/>
              </a:spcAft>
            </a:pPr>
            <a:r>
              <a:rPr lang="en-US" sz="1350" dirty="0">
                <a:solidFill>
                  <a:prstClr val="white"/>
                </a:solidFill>
                <a:latin typeface="Rockwell" panose="02060603020205020403" pitchFamily="18" charset="0"/>
                <a:ea typeface="Calibri" panose="020F0502020204030204" pitchFamily="34" charset="0"/>
                <a:cs typeface="Times New Roman" panose="02020603050405020304" pitchFamily="18" charset="0"/>
              </a:rPr>
              <a:t>Professional Development</a:t>
            </a:r>
          </a:p>
          <a:p>
            <a:pPr defTabSz="685800">
              <a:lnSpc>
                <a:spcPct val="107000"/>
              </a:lnSpc>
              <a:spcAft>
                <a:spcPts val="600"/>
              </a:spcAft>
            </a:pPr>
            <a:r>
              <a:rPr lang="en-US" sz="1350" dirty="0">
                <a:solidFill>
                  <a:prstClr val="white"/>
                </a:solidFill>
                <a:latin typeface="Rockwell" panose="02060603020205020403" pitchFamily="18" charset="0"/>
                <a:ea typeface="Calibri" panose="020F0502020204030204" pitchFamily="34" charset="0"/>
                <a:cs typeface="Times New Roman" panose="02020603050405020304" pitchFamily="18" charset="0"/>
              </a:rPr>
              <a:t>Peer coaching</a:t>
            </a:r>
          </a:p>
          <a:p>
            <a:pPr defTabSz="685800">
              <a:lnSpc>
                <a:spcPct val="107000"/>
              </a:lnSpc>
              <a:spcAft>
                <a:spcPts val="600"/>
              </a:spcAft>
            </a:pPr>
            <a:r>
              <a:rPr lang="en-US" sz="1350" dirty="0">
                <a:solidFill>
                  <a:prstClr val="white"/>
                </a:solidFill>
                <a:latin typeface="Rockwell" panose="02060603020205020403" pitchFamily="18" charset="0"/>
                <a:ea typeface="Calibri" panose="020F0502020204030204" pitchFamily="34" charset="0"/>
                <a:cs typeface="Times New Roman" panose="02020603050405020304" pitchFamily="18" charset="0"/>
              </a:rPr>
              <a:t>Design Teams</a:t>
            </a:r>
          </a:p>
          <a:p>
            <a:pPr defTabSz="685800">
              <a:lnSpc>
                <a:spcPct val="107000"/>
              </a:lnSpc>
              <a:spcAft>
                <a:spcPts val="600"/>
              </a:spcAft>
            </a:pPr>
            <a:r>
              <a:rPr lang="en-US" sz="1350" dirty="0">
                <a:solidFill>
                  <a:prstClr val="white"/>
                </a:solidFill>
                <a:latin typeface="Rockwell" panose="02060603020205020403" pitchFamily="18" charset="0"/>
                <a:ea typeface="Calibri" panose="020F0502020204030204" pitchFamily="34" charset="0"/>
                <a:cs typeface="Times New Roman" panose="02020603050405020304" pitchFamily="18" charset="0"/>
              </a:rPr>
              <a:t>Governance structures</a:t>
            </a:r>
          </a:p>
          <a:p>
            <a:pPr defTabSz="685800">
              <a:lnSpc>
                <a:spcPct val="107000"/>
              </a:lnSpc>
              <a:spcAft>
                <a:spcPts val="600"/>
              </a:spcAft>
            </a:pPr>
            <a:r>
              <a:rPr lang="en-US" sz="1350" dirty="0">
                <a:solidFill>
                  <a:prstClr val="white"/>
                </a:solidFill>
                <a:latin typeface="Rockwell" panose="02060603020205020403" pitchFamily="18" charset="0"/>
                <a:ea typeface="Calibri" panose="020F0502020204030204" pitchFamily="34" charset="0"/>
                <a:cs typeface="Times New Roman" panose="02020603050405020304" pitchFamily="18" charset="0"/>
              </a:rPr>
              <a:t>Community Accountability</a:t>
            </a:r>
          </a:p>
          <a:p>
            <a:pPr defTabSz="685800">
              <a:lnSpc>
                <a:spcPct val="107000"/>
              </a:lnSpc>
              <a:spcAft>
                <a:spcPts val="600"/>
              </a:spcAft>
            </a:pPr>
            <a:r>
              <a:rPr lang="en-US" sz="1350" dirty="0">
                <a:solidFill>
                  <a:prstClr val="white"/>
                </a:solidFill>
                <a:latin typeface="Rockwell" panose="02060603020205020403" pitchFamily="18" charset="0"/>
                <a:ea typeface="Calibri" panose="020F0502020204030204" pitchFamily="34" charset="0"/>
                <a:cs typeface="Times New Roman" panose="02020603050405020304" pitchFamily="18" charset="0"/>
              </a:rPr>
              <a:t>K-12 Partners</a:t>
            </a:r>
          </a:p>
          <a:p>
            <a:pPr defTabSz="685800">
              <a:lnSpc>
                <a:spcPct val="107000"/>
              </a:lnSpc>
              <a:spcAft>
                <a:spcPts val="600"/>
              </a:spcAft>
            </a:pPr>
            <a:r>
              <a:rPr lang="en-US" sz="1350" dirty="0">
                <a:solidFill>
                  <a:prstClr val="white"/>
                </a:solidFill>
                <a:latin typeface="Rockwell" panose="02060603020205020403" pitchFamily="18" charset="0"/>
                <a:ea typeface="Calibri" panose="020F0502020204030204" pitchFamily="34" charset="0"/>
                <a:cs typeface="Times New Roman" panose="02020603050405020304" pitchFamily="18" charset="0"/>
              </a:rPr>
              <a:t>Workforce Partners</a:t>
            </a:r>
          </a:p>
          <a:p>
            <a:pPr defTabSz="685800">
              <a:lnSpc>
                <a:spcPct val="107000"/>
              </a:lnSpc>
              <a:spcAft>
                <a:spcPts val="600"/>
              </a:spcAft>
            </a:pPr>
            <a:endParaRPr lang="en-US" sz="1350" dirty="0">
              <a:solidFill>
                <a:prstClr val="black"/>
              </a:solidFill>
              <a:latin typeface="Rockwell" panose="02060603020205020403" pitchFamily="18" charset="0"/>
              <a:ea typeface="Calibri" panose="020F0502020204030204" pitchFamily="34" charset="0"/>
              <a:cs typeface="Times New Roman" panose="02020603050405020304" pitchFamily="18" charset="0"/>
            </a:endParaRPr>
          </a:p>
        </p:txBody>
      </p:sp>
      <p:sp>
        <p:nvSpPr>
          <p:cNvPr id="17" name="Arrow: Left-Right 16" descr="arrow">
            <a:extLst>
              <a:ext uri="{FF2B5EF4-FFF2-40B4-BE49-F238E27FC236}">
                <a16:creationId xmlns:a16="http://schemas.microsoft.com/office/drawing/2014/main" id="{46A55ACA-6342-41F0-8FE9-F21EC2C8C9E0}"/>
              </a:ext>
            </a:extLst>
          </p:cNvPr>
          <p:cNvSpPr/>
          <p:nvPr/>
        </p:nvSpPr>
        <p:spPr>
          <a:xfrm>
            <a:off x="5539706" y="3300097"/>
            <a:ext cx="522365" cy="318135"/>
          </a:xfrm>
          <a:prstGeom prst="leftRightArrow">
            <a:avLst/>
          </a:prstGeom>
          <a:solidFill>
            <a:srgbClr val="002F6D"/>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endParaRPr lang="en-US" sz="1350">
              <a:solidFill>
                <a:prstClr val="white"/>
              </a:solidFill>
              <a:latin typeface="Calibri" panose="020F0502020204030204"/>
            </a:endParaRPr>
          </a:p>
        </p:txBody>
      </p:sp>
    </p:spTree>
    <p:extLst>
      <p:ext uri="{BB962C8B-B14F-4D97-AF65-F5344CB8AC3E}">
        <p14:creationId xmlns:p14="http://schemas.microsoft.com/office/powerpoint/2010/main" val="246566909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2B72E-51EB-4124-B7F7-A191E4DDF28B}"/>
              </a:ext>
            </a:extLst>
          </p:cNvPr>
          <p:cNvSpPr>
            <a:spLocks noGrp="1"/>
          </p:cNvSpPr>
          <p:nvPr>
            <p:ph type="title"/>
          </p:nvPr>
        </p:nvSpPr>
        <p:spPr/>
        <p:txBody>
          <a:bodyPr/>
          <a:lstStyle/>
          <a:p>
            <a:r>
              <a:rPr lang="en-US" dirty="0">
                <a:latin typeface="Rockwell" panose="02060603020205020403" pitchFamily="18" charset="0"/>
              </a:rPr>
              <a:t>Building Community Around </a:t>
            </a:r>
            <a:br>
              <a:rPr lang="en-US" dirty="0">
                <a:latin typeface="Rockwell" panose="02060603020205020403" pitchFamily="18" charset="0"/>
              </a:rPr>
            </a:br>
            <a:r>
              <a:rPr lang="en-US" dirty="0">
                <a:latin typeface="Rockwell" panose="02060603020205020403" pitchFamily="18" charset="0"/>
              </a:rPr>
              <a:t>Shared Goals</a:t>
            </a:r>
          </a:p>
        </p:txBody>
      </p:sp>
      <p:pic>
        <p:nvPicPr>
          <p:cNvPr id="1026" name="Picture 2" descr="Image result for community">
            <a:extLst>
              <a:ext uri="{FF2B5EF4-FFF2-40B4-BE49-F238E27FC236}">
                <a16:creationId xmlns:a16="http://schemas.microsoft.com/office/drawing/2014/main" id="{EEFAB2CF-3EBA-45B1-8B3D-360ECAB5529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98224" y="2276136"/>
            <a:ext cx="6865454" cy="2868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1099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hris Brady"/>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70000" y="1765300"/>
            <a:ext cx="5934075" cy="3956050"/>
          </a:xfrm>
        </p:spPr>
      </p:pic>
      <p:sp>
        <p:nvSpPr>
          <p:cNvPr id="3" name="Title 2"/>
          <p:cNvSpPr>
            <a:spLocks noGrp="1"/>
          </p:cNvSpPr>
          <p:nvPr>
            <p:ph type="title"/>
          </p:nvPr>
        </p:nvSpPr>
        <p:spPr/>
        <p:txBody>
          <a:bodyPr/>
          <a:lstStyle/>
          <a:p>
            <a:r>
              <a:rPr lang="en-US" dirty="0" smtClean="0"/>
              <a:t>Chris Brady</a:t>
            </a:r>
            <a:endParaRPr lang="en-US" dirty="0"/>
          </a:p>
        </p:txBody>
      </p:sp>
    </p:spTree>
    <p:extLst>
      <p:ext uri="{BB962C8B-B14F-4D97-AF65-F5344CB8AC3E}">
        <p14:creationId xmlns:p14="http://schemas.microsoft.com/office/powerpoint/2010/main" val="17344928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1BDF6-B4D9-47D6-AC9A-0CE369F2DE59}"/>
              </a:ext>
            </a:extLst>
          </p:cNvPr>
          <p:cNvSpPr>
            <a:spLocks noGrp="1"/>
          </p:cNvSpPr>
          <p:nvPr>
            <p:ph type="title"/>
          </p:nvPr>
        </p:nvSpPr>
        <p:spPr/>
        <p:txBody>
          <a:bodyPr/>
          <a:lstStyle/>
          <a:p>
            <a:r>
              <a:rPr lang="en-US" dirty="0">
                <a:latin typeface="Rockwell" panose="02060603020205020403" pitchFamily="18" charset="0"/>
              </a:rPr>
              <a:t>Transformational Paradigm</a:t>
            </a:r>
          </a:p>
        </p:txBody>
      </p:sp>
      <p:pic>
        <p:nvPicPr>
          <p:cNvPr id="1026" name="Picture 2" descr="Image result for cogs">
            <a:extLst>
              <a:ext uri="{FF2B5EF4-FFF2-40B4-BE49-F238E27FC236}">
                <a16:creationId xmlns:a16="http://schemas.microsoft.com/office/drawing/2014/main" id="{940CE9D2-39A8-4427-A94B-F0CC3AC6EFB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4572" y="2155084"/>
            <a:ext cx="2710898" cy="286134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BA1FCE5-BF42-429F-A69D-B7B64FC4B0D4}"/>
              </a:ext>
            </a:extLst>
          </p:cNvPr>
          <p:cNvSpPr txBox="1"/>
          <p:nvPr/>
        </p:nvSpPr>
        <p:spPr>
          <a:xfrm>
            <a:off x="4134678" y="2701878"/>
            <a:ext cx="4890052" cy="1477328"/>
          </a:xfrm>
          <a:prstGeom prst="rect">
            <a:avLst/>
          </a:prstGeom>
          <a:noFill/>
        </p:spPr>
        <p:txBody>
          <a:bodyPr wrap="square" rtlCol="0">
            <a:spAutoFit/>
          </a:bodyPr>
          <a:lstStyle/>
          <a:p>
            <a:pPr defTabSz="685800"/>
            <a:r>
              <a:rPr lang="en-US" sz="3000" b="1" dirty="0">
                <a:solidFill>
                  <a:prstClr val="black"/>
                </a:solidFill>
                <a:latin typeface="Rockwell" panose="02060603020205020403" pitchFamily="18" charset="0"/>
                <a:cs typeface="Arial" panose="020B0604020202020204" pitchFamily="34" charset="0"/>
              </a:rPr>
              <a:t>Inquiry</a:t>
            </a:r>
          </a:p>
          <a:p>
            <a:pPr defTabSz="685800"/>
            <a:r>
              <a:rPr lang="en-US" sz="3000" b="1" dirty="0">
                <a:solidFill>
                  <a:prstClr val="black"/>
                </a:solidFill>
                <a:latin typeface="Rockwell" panose="02060603020205020403" pitchFamily="18" charset="0"/>
                <a:cs typeface="Arial" panose="020B0604020202020204" pitchFamily="34" charset="0"/>
              </a:rPr>
              <a:t>	Design</a:t>
            </a:r>
          </a:p>
          <a:p>
            <a:pPr defTabSz="685800"/>
            <a:r>
              <a:rPr lang="en-US" sz="3000" b="1" dirty="0">
                <a:solidFill>
                  <a:prstClr val="black"/>
                </a:solidFill>
                <a:latin typeface="Rockwell" panose="02060603020205020403" pitchFamily="18" charset="0"/>
                <a:cs typeface="Arial" panose="020B0604020202020204" pitchFamily="34" charset="0"/>
              </a:rPr>
              <a:t>		Implementation</a:t>
            </a:r>
          </a:p>
        </p:txBody>
      </p:sp>
    </p:spTree>
    <p:extLst>
      <p:ext uri="{BB962C8B-B14F-4D97-AF65-F5344CB8AC3E}">
        <p14:creationId xmlns:p14="http://schemas.microsoft.com/office/powerpoint/2010/main" val="32005692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171C6-A568-4E5E-AAA0-CEEEF9070008}"/>
              </a:ext>
            </a:extLst>
          </p:cNvPr>
          <p:cNvSpPr>
            <a:spLocks noGrp="1"/>
          </p:cNvSpPr>
          <p:nvPr>
            <p:ph type="title"/>
          </p:nvPr>
        </p:nvSpPr>
        <p:spPr/>
        <p:txBody>
          <a:bodyPr/>
          <a:lstStyle/>
          <a:p>
            <a:r>
              <a:rPr lang="en-US" dirty="0">
                <a:latin typeface="Rockwell" panose="02060603020205020403" pitchFamily="18" charset="0"/>
              </a:rPr>
              <a:t>Build a Strong Foundation</a:t>
            </a:r>
          </a:p>
        </p:txBody>
      </p:sp>
      <p:sp>
        <p:nvSpPr>
          <p:cNvPr id="3" name="Content Placeholder 2">
            <a:extLst>
              <a:ext uri="{FF2B5EF4-FFF2-40B4-BE49-F238E27FC236}">
                <a16:creationId xmlns:a16="http://schemas.microsoft.com/office/drawing/2014/main" id="{4623969E-424E-443A-809E-8A11AE827FC3}"/>
              </a:ext>
            </a:extLst>
          </p:cNvPr>
          <p:cNvSpPr>
            <a:spLocks noGrp="1"/>
          </p:cNvSpPr>
          <p:nvPr>
            <p:ph idx="1"/>
          </p:nvPr>
        </p:nvSpPr>
        <p:spPr>
          <a:xfrm>
            <a:off x="628650" y="1987929"/>
            <a:ext cx="7886700" cy="3263504"/>
          </a:xfrm>
        </p:spPr>
        <p:txBody>
          <a:bodyPr/>
          <a:lstStyle/>
          <a:p>
            <a:pPr marL="0" indent="0">
              <a:buNone/>
            </a:pPr>
            <a:r>
              <a:rPr lang="en-US" dirty="0">
                <a:latin typeface="Rockwell" panose="02060603020205020403" pitchFamily="18" charset="0"/>
              </a:rPr>
              <a:t>Data at the center of the dialogue</a:t>
            </a:r>
          </a:p>
          <a:p>
            <a:pPr marL="0" indent="0">
              <a:buNone/>
            </a:pPr>
            <a:r>
              <a:rPr lang="en-US" dirty="0">
                <a:latin typeface="Rockwell" panose="02060603020205020403" pitchFamily="18" charset="0"/>
              </a:rPr>
              <a:t>Transformation not just transactions</a:t>
            </a:r>
          </a:p>
          <a:p>
            <a:pPr marL="0" indent="0">
              <a:buNone/>
            </a:pPr>
            <a:r>
              <a:rPr lang="en-US" dirty="0">
                <a:latin typeface="Rockwell" panose="02060603020205020403" pitchFamily="18" charset="0"/>
              </a:rPr>
              <a:t>Inclusive dialogue </a:t>
            </a:r>
          </a:p>
          <a:p>
            <a:pPr marL="0" indent="0">
              <a:buNone/>
            </a:pPr>
            <a:r>
              <a:rPr lang="en-US" dirty="0">
                <a:latin typeface="Rockwell" panose="02060603020205020403" pitchFamily="18" charset="0"/>
              </a:rPr>
              <a:t>Student voice and centered</a:t>
            </a:r>
          </a:p>
          <a:p>
            <a:pPr marL="0" indent="0">
              <a:buNone/>
            </a:pPr>
            <a:r>
              <a:rPr lang="en-US" dirty="0">
                <a:latin typeface="Rockwell" panose="02060603020205020403" pitchFamily="18" charset="0"/>
              </a:rPr>
              <a:t>Ambiguity as a norm</a:t>
            </a:r>
          </a:p>
          <a:p>
            <a:pPr marL="0" indent="0">
              <a:buNone/>
            </a:pPr>
            <a:r>
              <a:rPr lang="en-US" dirty="0">
                <a:latin typeface="Rockwell" panose="02060603020205020403" pitchFamily="18" charset="0"/>
              </a:rPr>
              <a:t>Evaluative intentions</a:t>
            </a:r>
          </a:p>
          <a:p>
            <a:pPr marL="0" indent="0">
              <a:buNone/>
            </a:pPr>
            <a:r>
              <a:rPr lang="en-US" dirty="0">
                <a:latin typeface="Rockwell" panose="02060603020205020403" pitchFamily="18" charset="0"/>
              </a:rPr>
              <a:t>Risk-tolerance and trust</a:t>
            </a:r>
          </a:p>
          <a:p>
            <a:pPr marL="0" indent="0">
              <a:buNone/>
            </a:pPr>
            <a:r>
              <a:rPr lang="en-US" dirty="0">
                <a:latin typeface="Rockwell" panose="02060603020205020403" pitchFamily="18" charset="0"/>
              </a:rPr>
              <a:t>Courage, courage, courage</a:t>
            </a:r>
          </a:p>
        </p:txBody>
      </p:sp>
      <p:pic>
        <p:nvPicPr>
          <p:cNvPr id="2050" name="Picture 2" descr="Image result for foundation house">
            <a:extLst>
              <a:ext uri="{FF2B5EF4-FFF2-40B4-BE49-F238E27FC236}">
                <a16:creationId xmlns:a16="http://schemas.microsoft.com/office/drawing/2014/main" id="{F2628216-B2F0-4316-A7DF-AE7761EB84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8349" y="2288795"/>
            <a:ext cx="3347002" cy="2510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37472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90AD9-F11C-42D0-A69C-D4D42E34E181}"/>
              </a:ext>
            </a:extLst>
          </p:cNvPr>
          <p:cNvSpPr>
            <a:spLocks noGrp="1"/>
          </p:cNvSpPr>
          <p:nvPr>
            <p:ph type="title"/>
          </p:nvPr>
        </p:nvSpPr>
        <p:spPr>
          <a:xfrm>
            <a:off x="1257300" y="1643251"/>
            <a:ext cx="7886700" cy="2139553"/>
          </a:xfrm>
        </p:spPr>
        <p:txBody>
          <a:bodyPr/>
          <a:lstStyle/>
          <a:p>
            <a:r>
              <a:rPr lang="en-US" dirty="0">
                <a:latin typeface="Rockwell" panose="02060603020205020403" pitchFamily="18" charset="0"/>
              </a:rPr>
              <a:t>Next Steps and Questions</a:t>
            </a:r>
          </a:p>
        </p:txBody>
      </p:sp>
    </p:spTree>
    <p:extLst>
      <p:ext uri="{BB962C8B-B14F-4D97-AF65-F5344CB8AC3E}">
        <p14:creationId xmlns:p14="http://schemas.microsoft.com/office/powerpoint/2010/main" val="235201058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Closing comments</a:t>
            </a:r>
            <a:endParaRPr lang="en-US" dirty="0"/>
          </a:p>
        </p:txBody>
      </p:sp>
      <p:sp>
        <p:nvSpPr>
          <p:cNvPr id="14338" name="Rectangle 3"/>
          <p:cNvSpPr>
            <a:spLocks noGrp="1" noChangeArrowheads="1"/>
          </p:cNvSpPr>
          <p:nvPr>
            <p:ph type="subTitle" idx="1"/>
          </p:nvPr>
        </p:nvSpPr>
        <p:spPr>
          <a:xfrm>
            <a:off x="911998" y="3099789"/>
            <a:ext cx="7320004" cy="1035794"/>
          </a:xfrm>
        </p:spPr>
        <p:txBody>
          <a:bodyPr/>
          <a:lstStyle/>
          <a:p>
            <a:r>
              <a:rPr lang="en-US" sz="3200" dirty="0" smtClean="0"/>
              <a:t>Dr. Carole Goldsmith</a:t>
            </a:r>
          </a:p>
        </p:txBody>
      </p:sp>
    </p:spTree>
    <p:extLst>
      <p:ext uri="{BB962C8B-B14F-4D97-AF65-F5344CB8AC3E}">
        <p14:creationId xmlns:p14="http://schemas.microsoft.com/office/powerpoint/2010/main" val="433228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4000" dirty="0"/>
              <a:t>Lunch </a:t>
            </a:r>
            <a:r>
              <a:rPr lang="en-US" sz="4000" dirty="0" smtClean="0"/>
              <a:t>on your own </a:t>
            </a:r>
            <a:br>
              <a:rPr lang="en-US" sz="4000" dirty="0" smtClean="0"/>
            </a:br>
            <a:r>
              <a:rPr lang="en-US" sz="4000" dirty="0" smtClean="0"/>
              <a:t>12:00-1:00</a:t>
            </a:r>
          </a:p>
          <a:p>
            <a:r>
              <a:rPr lang="en-US" sz="4000" dirty="0" smtClean="0"/>
              <a:t>Instructional and Student Services Division Meetings 1:00-3:00</a:t>
            </a:r>
          </a:p>
        </p:txBody>
      </p:sp>
      <p:sp>
        <p:nvSpPr>
          <p:cNvPr id="3" name="Title 2"/>
          <p:cNvSpPr>
            <a:spLocks noGrp="1"/>
          </p:cNvSpPr>
          <p:nvPr>
            <p:ph type="title"/>
          </p:nvPr>
        </p:nvSpPr>
        <p:spPr/>
        <p:txBody>
          <a:bodyPr/>
          <a:lstStyle/>
          <a:p>
            <a:r>
              <a:rPr lang="en-US" dirty="0" smtClean="0"/>
              <a:t>Afternoon Agenda</a:t>
            </a:r>
            <a:endParaRPr lang="en-US" dirty="0"/>
          </a:p>
        </p:txBody>
      </p:sp>
    </p:spTree>
    <p:extLst>
      <p:ext uri="{BB962C8B-B14F-4D97-AF65-F5344CB8AC3E}">
        <p14:creationId xmlns:p14="http://schemas.microsoft.com/office/powerpoint/2010/main" val="22011360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Thank you….</a:t>
            </a:r>
            <a:endParaRPr lang="en-US" dirty="0"/>
          </a:p>
        </p:txBody>
      </p:sp>
      <p:sp>
        <p:nvSpPr>
          <p:cNvPr id="14338" name="Rectangle 3"/>
          <p:cNvSpPr>
            <a:spLocks noGrp="1" noChangeArrowheads="1"/>
          </p:cNvSpPr>
          <p:nvPr>
            <p:ph type="subTitle" idx="1"/>
          </p:nvPr>
        </p:nvSpPr>
        <p:spPr>
          <a:xfrm>
            <a:off x="911998" y="2871188"/>
            <a:ext cx="7320004" cy="2252141"/>
          </a:xfrm>
        </p:spPr>
        <p:txBody>
          <a:bodyPr/>
          <a:lstStyle/>
          <a:p>
            <a:pPr algn="ctr"/>
            <a:r>
              <a:rPr lang="en-US" sz="6600" dirty="0" smtClean="0"/>
              <a:t>Have a great semester</a:t>
            </a:r>
            <a:endParaRPr lang="en-US" sz="5400" dirty="0" smtClean="0"/>
          </a:p>
        </p:txBody>
      </p:sp>
    </p:spTree>
    <p:extLst>
      <p:ext uri="{BB962C8B-B14F-4D97-AF65-F5344CB8AC3E}">
        <p14:creationId xmlns:p14="http://schemas.microsoft.com/office/powerpoint/2010/main" val="2782788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4.1.2"/>
  <p:tag name="PPTVERSION" val="16"/>
  <p:tag name="TPOS" val="2"/>
</p:tagLst>
</file>

<file path=ppt/theme/theme1.xml><?xml version="1.0" encoding="utf-8"?>
<a:theme xmlns:a="http://schemas.openxmlformats.org/drawingml/2006/main" name="FCC design template">
  <a:themeElements>
    <a:clrScheme name="FCC design templat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FCC design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FCC design templat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FCC design templat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FCC design templat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FCC design templat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FCC design templat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FCC design templat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FCC design templat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FCC design templat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FCC design templat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6614</TotalTime>
  <Words>3321</Words>
  <Application>Microsoft Office PowerPoint</Application>
  <PresentationFormat>On-screen Show (4:3)</PresentationFormat>
  <Paragraphs>935</Paragraphs>
  <Slides>95</Slides>
  <Notes>59</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95</vt:i4>
      </vt:variant>
    </vt:vector>
  </HeadingPairs>
  <TitlesOfParts>
    <vt:vector size="109" baseType="lpstr">
      <vt:lpstr>Arial</vt:lpstr>
      <vt:lpstr>Arial Black</vt:lpstr>
      <vt:lpstr>Arial Narrow</vt:lpstr>
      <vt:lpstr>Britannic Bold</vt:lpstr>
      <vt:lpstr>Calibri</vt:lpstr>
      <vt:lpstr>Calibri Light</vt:lpstr>
      <vt:lpstr>Rockwell</vt:lpstr>
      <vt:lpstr>Times New Roman</vt:lpstr>
      <vt:lpstr>Verdana</vt:lpstr>
      <vt:lpstr>Wingdings</vt:lpstr>
      <vt:lpstr>ヒラギノ角ゴ Pro W3</vt:lpstr>
      <vt:lpstr>FCC design template</vt:lpstr>
      <vt:lpstr>Office Theme</vt:lpstr>
      <vt:lpstr>1_Office Theme</vt:lpstr>
      <vt:lpstr>FCC Fall 2018 Convocation </vt:lpstr>
      <vt:lpstr>Agenda</vt:lpstr>
      <vt:lpstr>Color Guard and Pledge </vt:lpstr>
      <vt:lpstr>Dr. Paul Parnell</vt:lpstr>
      <vt:lpstr>New Faces and New Opportunities</vt:lpstr>
      <vt:lpstr>Aaron Acevedo Financial Aid Assistant I</vt:lpstr>
      <vt:lpstr>Mufadhal Al-Kuhlani Biology Instructor</vt:lpstr>
      <vt:lpstr>Sean Boyd Geography Instructor</vt:lpstr>
      <vt:lpstr>Chris Brady</vt:lpstr>
      <vt:lpstr>Peter Cacossa Fire Technology Coordinator</vt:lpstr>
      <vt:lpstr>Ernesto Cazares General &amp; CVP Counselor </vt:lpstr>
      <vt:lpstr>Donna Cooper Dean of Library &amp; Learning Support</vt:lpstr>
      <vt:lpstr>Andy Doris Equipment Manager</vt:lpstr>
      <vt:lpstr>Caleb Duarte Art Instructor</vt:lpstr>
      <vt:lpstr>Alex Fletcher Women’s Basketball Coach</vt:lpstr>
      <vt:lpstr>Andreas R. Hernandez Director of Admissions &amp; Records </vt:lpstr>
      <vt:lpstr>John Hsiao English Instructor</vt:lpstr>
      <vt:lpstr>Paul Lucckesi Music Instructor</vt:lpstr>
      <vt:lpstr>Eliud Mushibe Chemistry Instructor</vt:lpstr>
      <vt:lpstr>Robert Pimentel VP Educational Services/Institutional Effectiveness</vt:lpstr>
      <vt:lpstr>Dale Putman Maintenance Mechanic Instructor</vt:lpstr>
      <vt:lpstr> Doug Schreiner Acting Director of Technology Support Services</vt:lpstr>
      <vt:lpstr>Jessica Shadrick Athletics Counselor</vt:lpstr>
      <vt:lpstr> Carla Walter Interim VP of Administrative Services</vt:lpstr>
      <vt:lpstr> Ashley Watkins Athletic Trainer</vt:lpstr>
      <vt:lpstr>Elisha Wilson Music Instructor</vt:lpstr>
      <vt:lpstr>Tony Yang Office Assistant – Admissions &amp; Records</vt:lpstr>
      <vt:lpstr>Pamm Zierfuss-Hubbard Athletic Director</vt:lpstr>
      <vt:lpstr>Promotions</vt:lpstr>
      <vt:lpstr>Instructional Focus</vt:lpstr>
      <vt:lpstr>Flex Day Reminders</vt:lpstr>
      <vt:lpstr>Technology Update</vt:lpstr>
      <vt:lpstr>Accreditation Recommendation</vt:lpstr>
      <vt:lpstr>Enrollment</vt:lpstr>
      <vt:lpstr>FCC FTES (Full-time Equivalent Students) </vt:lpstr>
      <vt:lpstr>320 Report for 2017-2018</vt:lpstr>
      <vt:lpstr>New Funding Formula</vt:lpstr>
      <vt:lpstr>Enrollment Strategies</vt:lpstr>
      <vt:lpstr>Central Valley Promise</vt:lpstr>
      <vt:lpstr>Dual Enrollment</vt:lpstr>
      <vt:lpstr>DuE by the numbers</vt:lpstr>
      <vt:lpstr>Courses Being Offered – Fall 2018</vt:lpstr>
      <vt:lpstr>Courses Being Offered – Spring 2019</vt:lpstr>
      <vt:lpstr>33 High school partners</vt:lpstr>
      <vt:lpstr>Distance Education</vt:lpstr>
      <vt:lpstr>FCC Distance Education</vt:lpstr>
      <vt:lpstr>Finish Faster</vt:lpstr>
      <vt:lpstr>Online Courses</vt:lpstr>
      <vt:lpstr>115th Online Community College</vt:lpstr>
      <vt:lpstr>FCC Distance Education</vt:lpstr>
      <vt:lpstr>Teacher’s Toolbox </vt:lpstr>
      <vt:lpstr>Kung Fu Canvas</vt:lpstr>
      <vt:lpstr>DEC 101  (Distance Education Certification) </vt:lpstr>
      <vt:lpstr>Contact/Email/Phone/VideoChat</vt:lpstr>
      <vt:lpstr>eLumen Project</vt:lpstr>
      <vt:lpstr>Project Scope</vt:lpstr>
      <vt:lpstr>Project Timelines</vt:lpstr>
      <vt:lpstr>Student Services</vt:lpstr>
      <vt:lpstr>Student Services Highlights</vt:lpstr>
      <vt:lpstr>Fall Enrollment</vt:lpstr>
      <vt:lpstr>Team Approach</vt:lpstr>
      <vt:lpstr>Academic Benefits</vt:lpstr>
      <vt:lpstr>Roles</vt:lpstr>
      <vt:lpstr>Your Major</vt:lpstr>
      <vt:lpstr>Your Division</vt:lpstr>
      <vt:lpstr>Your Team</vt:lpstr>
      <vt:lpstr>Working Together</vt:lpstr>
      <vt:lpstr>Steps</vt:lpstr>
      <vt:lpstr>Steps continued</vt:lpstr>
      <vt:lpstr>Work toward goal</vt:lpstr>
      <vt:lpstr>Success</vt:lpstr>
      <vt:lpstr>Accreditation</vt:lpstr>
      <vt:lpstr>Where We Are</vt:lpstr>
      <vt:lpstr>Recommendations to College</vt:lpstr>
      <vt:lpstr>Where We Are Going</vt:lpstr>
      <vt:lpstr>To Learn More</vt:lpstr>
      <vt:lpstr>Mid Program Break</vt:lpstr>
      <vt:lpstr>State of the College</vt:lpstr>
      <vt:lpstr>Guided Pathways: Looking Back, Looking Forward</vt:lpstr>
      <vt:lpstr>Goal 1:</vt:lpstr>
      <vt:lpstr>Goal 4:</vt:lpstr>
      <vt:lpstr>California’s Response to Guided Pathways </vt:lpstr>
      <vt:lpstr>Transformational Reform</vt:lpstr>
      <vt:lpstr>Pillars of Guided Pathways</vt:lpstr>
      <vt:lpstr>Equity</vt:lpstr>
      <vt:lpstr>Self-Assessment Results</vt:lpstr>
      <vt:lpstr>Multi-Year Work Plan Themes</vt:lpstr>
      <vt:lpstr>Support Infrastructure Levels</vt:lpstr>
      <vt:lpstr>Building Community Around  Shared Goals</vt:lpstr>
      <vt:lpstr>Transformational Paradigm</vt:lpstr>
      <vt:lpstr>Build a Strong Foundation</vt:lpstr>
      <vt:lpstr>Next Steps and Questions</vt:lpstr>
      <vt:lpstr>Closing comments</vt:lpstr>
      <vt:lpstr>Afternoon Agenda</vt:lpstr>
      <vt:lpstr>Thank you….</vt:lpstr>
    </vt:vector>
  </TitlesOfParts>
  <Company>Fresno City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Accreditation</dc:title>
  <dc:creator>Don Lopez</dc:creator>
  <cp:lastModifiedBy>Debbie Nichols</cp:lastModifiedBy>
  <cp:revision>277</cp:revision>
  <cp:lastPrinted>2017-08-10T15:01:00Z</cp:lastPrinted>
  <dcterms:created xsi:type="dcterms:W3CDTF">2016-07-29T01:43:11Z</dcterms:created>
  <dcterms:modified xsi:type="dcterms:W3CDTF">2018-09-10T16:34:09Z</dcterms:modified>
</cp:coreProperties>
</file>